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8" r:id="rId1"/>
  </p:sldMasterIdLst>
  <p:notesMasterIdLst>
    <p:notesMasterId r:id="rId33"/>
  </p:notesMasterIdLst>
  <p:sldIdLst>
    <p:sldId id="256" r:id="rId2"/>
    <p:sldId id="303" r:id="rId3"/>
    <p:sldId id="304" r:id="rId4"/>
    <p:sldId id="305" r:id="rId5"/>
    <p:sldId id="306" r:id="rId6"/>
    <p:sldId id="260" r:id="rId7"/>
    <p:sldId id="308" r:id="rId8"/>
    <p:sldId id="264" r:id="rId9"/>
    <p:sldId id="263" r:id="rId10"/>
    <p:sldId id="292" r:id="rId11"/>
    <p:sldId id="293" r:id="rId12"/>
    <p:sldId id="259" r:id="rId13"/>
    <p:sldId id="309" r:id="rId14"/>
    <p:sldId id="312" r:id="rId15"/>
    <p:sldId id="313" r:id="rId16"/>
    <p:sldId id="314" r:id="rId17"/>
    <p:sldId id="316" r:id="rId18"/>
    <p:sldId id="315" r:id="rId19"/>
    <p:sldId id="270" r:id="rId20"/>
    <p:sldId id="310" r:id="rId21"/>
    <p:sldId id="257" r:id="rId22"/>
    <p:sldId id="262" r:id="rId23"/>
    <p:sldId id="291" r:id="rId24"/>
    <p:sldId id="290" r:id="rId25"/>
    <p:sldId id="283" r:id="rId26"/>
    <p:sldId id="275" r:id="rId27"/>
    <p:sldId id="286" r:id="rId28"/>
    <p:sldId id="288" r:id="rId29"/>
    <p:sldId id="273" r:id="rId30"/>
    <p:sldId id="284" r:id="rId31"/>
    <p:sldId id="285"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683" autoAdjust="0"/>
  </p:normalViewPr>
  <p:slideViewPr>
    <p:cSldViewPr snapToGrid="0">
      <p:cViewPr varScale="1">
        <p:scale>
          <a:sx n="76" d="100"/>
          <a:sy n="76" d="100"/>
        </p:scale>
        <p:origin x="126" y="642"/>
      </p:cViewPr>
      <p:guideLst/>
    </p:cSldViewPr>
  </p:slideViewPr>
  <p:notesTextViewPr>
    <p:cViewPr>
      <p:scale>
        <a:sx n="1" d="1"/>
        <a:sy n="1" d="1"/>
      </p:scale>
      <p:origin x="0" y="0"/>
    </p:cViewPr>
  </p:notesTextViewPr>
  <p:sorterViewPr>
    <p:cViewPr varScale="1">
      <p:scale>
        <a:sx n="100" d="100"/>
        <a:sy n="100" d="100"/>
      </p:scale>
      <p:origin x="0" y="-4173"/>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E0B05B-A076-45A2-83EB-A172860F3A25}" type="doc">
      <dgm:prSet loTypeId="urn:microsoft.com/office/officeart/2005/8/layout/process4" loCatId="process" qsTypeId="urn:microsoft.com/office/officeart/2005/8/quickstyle/3d4" qsCatId="3D" csTypeId="urn:microsoft.com/office/officeart/2005/8/colors/accent1_2" csCatId="accent1" phldr="1"/>
      <dgm:spPr/>
      <dgm:t>
        <a:bodyPr/>
        <a:lstStyle/>
        <a:p>
          <a:endParaRPr lang="en-US"/>
        </a:p>
      </dgm:t>
    </dgm:pt>
    <dgm:pt modelId="{6FCE25E1-EC8A-4933-8920-B4C590B9E861}">
      <dgm:prSet custT="1"/>
      <dgm:spPr/>
      <dgm:t>
        <a:bodyPr/>
        <a:lstStyle/>
        <a:p>
          <a:pPr algn="ctr"/>
          <a:r>
            <a:rPr lang="nl-NL" sz="2200" dirty="0"/>
            <a:t>Suriname kwam begin 2020 in een situatie van verdere </a:t>
          </a:r>
        </a:p>
        <a:p>
          <a:pPr algn="ctr"/>
          <a:r>
            <a:rPr lang="nl-NL" sz="2200" dirty="0"/>
            <a:t>depreciatie van de SRD/US $ koers en hoge inflatie.</a:t>
          </a:r>
        </a:p>
        <a:p>
          <a:pPr algn="ctr"/>
          <a:endParaRPr lang="nl-NL" sz="2200" dirty="0"/>
        </a:p>
      </dgm:t>
    </dgm:pt>
    <dgm:pt modelId="{D91AC251-21B9-491A-BEDA-8168D98814C5}" type="parTrans" cxnId="{30960A7B-022C-4C3A-A406-294719B30070}">
      <dgm:prSet/>
      <dgm:spPr/>
      <dgm:t>
        <a:bodyPr/>
        <a:lstStyle/>
        <a:p>
          <a:endParaRPr lang="nl-NL"/>
        </a:p>
      </dgm:t>
    </dgm:pt>
    <dgm:pt modelId="{DDC21CBB-70BF-4D46-A1EB-0F7C068600F5}" type="sibTrans" cxnId="{30960A7B-022C-4C3A-A406-294719B30070}">
      <dgm:prSet/>
      <dgm:spPr/>
      <dgm:t>
        <a:bodyPr/>
        <a:lstStyle/>
        <a:p>
          <a:endParaRPr lang="nl-NL"/>
        </a:p>
      </dgm:t>
    </dgm:pt>
    <dgm:pt modelId="{A4415594-7456-4884-865E-B3851B5D2375}">
      <dgm:prSet custT="1"/>
      <dgm:spPr/>
      <dgm:t>
        <a:bodyPr/>
        <a:lstStyle/>
        <a:p>
          <a:pPr algn="ctr"/>
          <a:r>
            <a:rPr lang="nl-NL" sz="2200" b="1" dirty="0"/>
            <a:t>De vraag:</a:t>
          </a:r>
        </a:p>
        <a:p>
          <a:pPr algn="ctr"/>
          <a:r>
            <a:rPr lang="nl-NL" sz="2400" dirty="0"/>
            <a:t> </a:t>
          </a:r>
          <a:r>
            <a:rPr lang="nl-NL" sz="2200" dirty="0"/>
            <a:t>“Met welk pakket aan beleidsmaatregelen </a:t>
          </a:r>
        </a:p>
        <a:p>
          <a:pPr algn="ctr"/>
          <a:r>
            <a:rPr lang="nl-NL" sz="2200" dirty="0"/>
            <a:t>zou een stabilisatie koers worden bereikt?”</a:t>
          </a:r>
        </a:p>
      </dgm:t>
    </dgm:pt>
    <dgm:pt modelId="{2EC80E6C-2FC9-4FBC-AA83-2DA7590EF0BC}" type="parTrans" cxnId="{9086BD66-53D9-49D5-A85F-750D6558FFD7}">
      <dgm:prSet/>
      <dgm:spPr/>
      <dgm:t>
        <a:bodyPr/>
        <a:lstStyle/>
        <a:p>
          <a:endParaRPr lang="nl-NL"/>
        </a:p>
      </dgm:t>
    </dgm:pt>
    <dgm:pt modelId="{06F2C172-9287-4B24-8873-E453A2D1EA60}" type="sibTrans" cxnId="{9086BD66-53D9-49D5-A85F-750D6558FFD7}">
      <dgm:prSet/>
      <dgm:spPr/>
      <dgm:t>
        <a:bodyPr/>
        <a:lstStyle/>
        <a:p>
          <a:endParaRPr lang="nl-NL"/>
        </a:p>
      </dgm:t>
    </dgm:pt>
    <dgm:pt modelId="{27DDA300-8064-49AF-9C14-4E8411384118}" type="pres">
      <dgm:prSet presAssocID="{95E0B05B-A076-45A2-83EB-A172860F3A25}" presName="Name0" presStyleCnt="0">
        <dgm:presLayoutVars>
          <dgm:dir/>
          <dgm:animLvl val="lvl"/>
          <dgm:resizeHandles val="exact"/>
        </dgm:presLayoutVars>
      </dgm:prSet>
      <dgm:spPr/>
    </dgm:pt>
    <dgm:pt modelId="{51CD56E2-CF1B-444B-B02A-C80AD68C208A}" type="pres">
      <dgm:prSet presAssocID="{A4415594-7456-4884-865E-B3851B5D2375}" presName="boxAndChildren" presStyleCnt="0"/>
      <dgm:spPr/>
    </dgm:pt>
    <dgm:pt modelId="{FBA69E9C-169D-480A-868C-A19E340D399E}" type="pres">
      <dgm:prSet presAssocID="{A4415594-7456-4884-865E-B3851B5D2375}" presName="parentTextBox" presStyleLbl="node1" presStyleIdx="0" presStyleCnt="2" custLinFactNeighborX="-686" custLinFactNeighborY="31839"/>
      <dgm:spPr/>
    </dgm:pt>
    <dgm:pt modelId="{56A1F807-6685-4612-A682-5B191E476EB9}" type="pres">
      <dgm:prSet presAssocID="{DDC21CBB-70BF-4D46-A1EB-0F7C068600F5}" presName="sp" presStyleCnt="0"/>
      <dgm:spPr/>
    </dgm:pt>
    <dgm:pt modelId="{5B3CBACF-EAA4-477B-8FD9-467CAA663CD9}" type="pres">
      <dgm:prSet presAssocID="{6FCE25E1-EC8A-4933-8920-B4C590B9E861}" presName="arrowAndChildren" presStyleCnt="0"/>
      <dgm:spPr/>
    </dgm:pt>
    <dgm:pt modelId="{9B984741-68F1-4A9E-A55A-BA98C4A9BAAC}" type="pres">
      <dgm:prSet presAssocID="{6FCE25E1-EC8A-4933-8920-B4C590B9E861}" presName="parentTextArrow" presStyleLbl="node1" presStyleIdx="1" presStyleCnt="2" custLinFactNeighborX="3170" custLinFactNeighborY="-23938"/>
      <dgm:spPr/>
    </dgm:pt>
  </dgm:ptLst>
  <dgm:cxnLst>
    <dgm:cxn modelId="{D0195F5D-E141-47E2-9267-53ACBC1156C4}" type="presOf" srcId="{95E0B05B-A076-45A2-83EB-A172860F3A25}" destId="{27DDA300-8064-49AF-9C14-4E8411384118}" srcOrd="0" destOrd="0" presId="urn:microsoft.com/office/officeart/2005/8/layout/process4"/>
    <dgm:cxn modelId="{9086BD66-53D9-49D5-A85F-750D6558FFD7}" srcId="{95E0B05B-A076-45A2-83EB-A172860F3A25}" destId="{A4415594-7456-4884-865E-B3851B5D2375}" srcOrd="1" destOrd="0" parTransId="{2EC80E6C-2FC9-4FBC-AA83-2DA7590EF0BC}" sibTransId="{06F2C172-9287-4B24-8873-E453A2D1EA60}"/>
    <dgm:cxn modelId="{30960A7B-022C-4C3A-A406-294719B30070}" srcId="{95E0B05B-A076-45A2-83EB-A172860F3A25}" destId="{6FCE25E1-EC8A-4933-8920-B4C590B9E861}" srcOrd="0" destOrd="0" parTransId="{D91AC251-21B9-491A-BEDA-8168D98814C5}" sibTransId="{DDC21CBB-70BF-4D46-A1EB-0F7C068600F5}"/>
    <dgm:cxn modelId="{ABEFD7B7-2ACB-436B-BECF-A4706AEF409F}" type="presOf" srcId="{6FCE25E1-EC8A-4933-8920-B4C590B9E861}" destId="{9B984741-68F1-4A9E-A55A-BA98C4A9BAAC}" srcOrd="0" destOrd="0" presId="urn:microsoft.com/office/officeart/2005/8/layout/process4"/>
    <dgm:cxn modelId="{388DECF5-AEC1-4F43-8527-6DECEE3D25B9}" type="presOf" srcId="{A4415594-7456-4884-865E-B3851B5D2375}" destId="{FBA69E9C-169D-480A-868C-A19E340D399E}" srcOrd="0" destOrd="0" presId="urn:microsoft.com/office/officeart/2005/8/layout/process4"/>
    <dgm:cxn modelId="{BC157CD4-FCB0-4D6E-B256-7CE471358879}" type="presParOf" srcId="{27DDA300-8064-49AF-9C14-4E8411384118}" destId="{51CD56E2-CF1B-444B-B02A-C80AD68C208A}" srcOrd="0" destOrd="0" presId="urn:microsoft.com/office/officeart/2005/8/layout/process4"/>
    <dgm:cxn modelId="{FF05FB02-A1BF-4E00-A297-ED770524E14E}" type="presParOf" srcId="{51CD56E2-CF1B-444B-B02A-C80AD68C208A}" destId="{FBA69E9C-169D-480A-868C-A19E340D399E}" srcOrd="0" destOrd="0" presId="urn:microsoft.com/office/officeart/2005/8/layout/process4"/>
    <dgm:cxn modelId="{FB4857AC-2C1D-4FCB-8899-C4868E8F5E57}" type="presParOf" srcId="{27DDA300-8064-49AF-9C14-4E8411384118}" destId="{56A1F807-6685-4612-A682-5B191E476EB9}" srcOrd="1" destOrd="0" presId="urn:microsoft.com/office/officeart/2005/8/layout/process4"/>
    <dgm:cxn modelId="{154C874D-3CEE-42D0-B00F-BDAE55B98D3B}" type="presParOf" srcId="{27DDA300-8064-49AF-9C14-4E8411384118}" destId="{5B3CBACF-EAA4-477B-8FD9-467CAA663CD9}" srcOrd="2" destOrd="0" presId="urn:microsoft.com/office/officeart/2005/8/layout/process4"/>
    <dgm:cxn modelId="{40183A94-4463-4678-B0EF-FC66A1FC3D9B}" type="presParOf" srcId="{5B3CBACF-EAA4-477B-8FD9-467CAA663CD9}" destId="{9B984741-68F1-4A9E-A55A-BA98C4A9BAAC}"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64BF82-3204-4EB3-825A-FAF7C8CBF410}" type="doc">
      <dgm:prSet loTypeId="urn:microsoft.com/office/officeart/2005/8/layout/vList2" loCatId="list" qsTypeId="urn:microsoft.com/office/officeart/2005/8/quickstyle/simple3" qsCatId="simple" csTypeId="urn:microsoft.com/office/officeart/2005/8/colors/accent3_2" csCatId="accent3" phldr="1"/>
      <dgm:spPr/>
      <dgm:t>
        <a:bodyPr/>
        <a:lstStyle/>
        <a:p>
          <a:endParaRPr lang="en-US"/>
        </a:p>
      </dgm:t>
    </dgm:pt>
    <dgm:pt modelId="{E922A9C9-363D-4C4A-BCB1-50887CF31B12}">
      <dgm:prSet custT="1"/>
      <dgm:spPr/>
      <dgm:t>
        <a:bodyPr/>
        <a:lstStyle/>
        <a:p>
          <a:r>
            <a:rPr lang="nl-NL" sz="2200"/>
            <a:t>Het pakket aan maatregelen is als volgt:</a:t>
          </a:r>
          <a:endParaRPr lang="en-US" sz="2200" dirty="0"/>
        </a:p>
      </dgm:t>
    </dgm:pt>
    <dgm:pt modelId="{3D8E4FED-A207-4EA1-838C-5A959AF20319}" type="parTrans" cxnId="{2FD71053-ED94-4047-A9A7-7F778B419C14}">
      <dgm:prSet/>
      <dgm:spPr/>
      <dgm:t>
        <a:bodyPr/>
        <a:lstStyle/>
        <a:p>
          <a:endParaRPr lang="en-US"/>
        </a:p>
      </dgm:t>
    </dgm:pt>
    <dgm:pt modelId="{A93DDAF8-E49C-4382-9FC2-7E138355C7CC}" type="sibTrans" cxnId="{2FD71053-ED94-4047-A9A7-7F778B419C14}">
      <dgm:prSet/>
      <dgm:spPr/>
      <dgm:t>
        <a:bodyPr/>
        <a:lstStyle/>
        <a:p>
          <a:endParaRPr lang="en-US"/>
        </a:p>
      </dgm:t>
    </dgm:pt>
    <dgm:pt modelId="{A1F09060-DF97-4090-8DAD-243033B254E4}">
      <dgm:prSet/>
      <dgm:spPr/>
      <dgm:t>
        <a:bodyPr/>
        <a:lstStyle/>
        <a:p>
          <a:r>
            <a:rPr lang="nl-NL" dirty="0"/>
            <a:t>Belastingen Verghogingen:  Het harmoniseren van de Import Belastingen met een uniform tarief van 12%.  </a:t>
          </a:r>
          <a:endParaRPr lang="en-US" dirty="0"/>
        </a:p>
      </dgm:t>
    </dgm:pt>
    <dgm:pt modelId="{77D766A8-B884-418B-82C1-FD4BA8177433}" type="parTrans" cxnId="{44F2CF56-B4B2-4F14-B180-916757909EBA}">
      <dgm:prSet/>
      <dgm:spPr/>
      <dgm:t>
        <a:bodyPr/>
        <a:lstStyle/>
        <a:p>
          <a:endParaRPr lang="en-US"/>
        </a:p>
      </dgm:t>
    </dgm:pt>
    <dgm:pt modelId="{727555EE-10CF-4C75-8A71-A6EBD6E1C70F}" type="sibTrans" cxnId="{44F2CF56-B4B2-4F14-B180-916757909EBA}">
      <dgm:prSet/>
      <dgm:spPr/>
      <dgm:t>
        <a:bodyPr/>
        <a:lstStyle/>
        <a:p>
          <a:endParaRPr lang="en-US"/>
        </a:p>
      </dgm:t>
    </dgm:pt>
    <dgm:pt modelId="{8E792A9A-A103-483D-98EA-B31F653391AB}">
      <dgm:prSet/>
      <dgm:spPr/>
      <dgm:t>
        <a:bodyPr/>
        <a:lstStyle/>
        <a:p>
          <a:r>
            <a:rPr lang="nl-NL"/>
            <a:t>Het verlagen van de Elektriciteit Subsidies.</a:t>
          </a:r>
          <a:endParaRPr lang="nl-NL" dirty="0"/>
        </a:p>
      </dgm:t>
    </dgm:pt>
    <dgm:pt modelId="{B1433472-6713-4DD7-AF58-B9EAA9000C68}" type="parTrans" cxnId="{0240095C-DF9C-4DE2-A974-79BFC0B060E6}">
      <dgm:prSet/>
      <dgm:spPr/>
      <dgm:t>
        <a:bodyPr/>
        <a:lstStyle/>
        <a:p>
          <a:endParaRPr lang="en-US"/>
        </a:p>
      </dgm:t>
    </dgm:pt>
    <dgm:pt modelId="{8BBAC3C3-E2E6-4D40-B313-36D205989ACF}" type="sibTrans" cxnId="{0240095C-DF9C-4DE2-A974-79BFC0B060E6}">
      <dgm:prSet/>
      <dgm:spPr/>
      <dgm:t>
        <a:bodyPr/>
        <a:lstStyle/>
        <a:p>
          <a:endParaRPr lang="en-US"/>
        </a:p>
      </dgm:t>
    </dgm:pt>
    <dgm:pt modelId="{9DB4A6A7-1F2D-43C0-800F-8EF4CAEA1A87}">
      <dgm:prSet/>
      <dgm:spPr/>
      <dgm:t>
        <a:bodyPr/>
        <a:lstStyle/>
        <a:p>
          <a:r>
            <a:rPr lang="nl-NL"/>
            <a:t>Verhogen van de AOW toelagen en Kinderbijslag.</a:t>
          </a:r>
          <a:endParaRPr lang="en-US" dirty="0"/>
        </a:p>
      </dgm:t>
    </dgm:pt>
    <dgm:pt modelId="{8E4E80FE-7DBC-4312-96FF-81CB49C9E269}" type="parTrans" cxnId="{8C47FF8C-0A8A-4FCA-9D66-E5B080876AA0}">
      <dgm:prSet/>
      <dgm:spPr/>
      <dgm:t>
        <a:bodyPr/>
        <a:lstStyle/>
        <a:p>
          <a:endParaRPr lang="en-US"/>
        </a:p>
      </dgm:t>
    </dgm:pt>
    <dgm:pt modelId="{A3EAD5E0-2FB0-4794-A64B-BE37086EAB9A}" type="sibTrans" cxnId="{8C47FF8C-0A8A-4FCA-9D66-E5B080876AA0}">
      <dgm:prSet/>
      <dgm:spPr/>
      <dgm:t>
        <a:bodyPr/>
        <a:lstStyle/>
        <a:p>
          <a:endParaRPr lang="en-US"/>
        </a:p>
      </dgm:t>
    </dgm:pt>
    <dgm:pt modelId="{FF34E56F-912D-4EA7-AF66-9DA9EC8ED2BC}">
      <dgm:prSet/>
      <dgm:spPr/>
      <dgm:t>
        <a:bodyPr/>
        <a:lstStyle/>
        <a:p>
          <a:r>
            <a:rPr lang="nl-NL" dirty="0"/>
            <a:t>Herstructureren van de Schuldpositie en de Rente en Aflossingen.</a:t>
          </a:r>
          <a:endParaRPr lang="en-US" dirty="0"/>
        </a:p>
      </dgm:t>
    </dgm:pt>
    <dgm:pt modelId="{7BC24E53-2377-4C7A-98B5-F539A6FD0456}" type="parTrans" cxnId="{B2926A63-9413-4246-B646-CD30F5CCE5F7}">
      <dgm:prSet/>
      <dgm:spPr/>
      <dgm:t>
        <a:bodyPr/>
        <a:lstStyle/>
        <a:p>
          <a:endParaRPr lang="en-US"/>
        </a:p>
      </dgm:t>
    </dgm:pt>
    <dgm:pt modelId="{0AD1CAFD-3C73-4521-9F15-0E48F4AAAD1E}" type="sibTrans" cxnId="{B2926A63-9413-4246-B646-CD30F5CCE5F7}">
      <dgm:prSet/>
      <dgm:spPr/>
      <dgm:t>
        <a:bodyPr/>
        <a:lstStyle/>
        <a:p>
          <a:endParaRPr lang="en-US"/>
        </a:p>
      </dgm:t>
    </dgm:pt>
    <dgm:pt modelId="{2743BB13-7C6B-4781-A76B-CF0822798A7B}" type="pres">
      <dgm:prSet presAssocID="{AE64BF82-3204-4EB3-825A-FAF7C8CBF410}" presName="linear" presStyleCnt="0">
        <dgm:presLayoutVars>
          <dgm:animLvl val="lvl"/>
          <dgm:resizeHandles val="exact"/>
        </dgm:presLayoutVars>
      </dgm:prSet>
      <dgm:spPr/>
    </dgm:pt>
    <dgm:pt modelId="{54056CF0-227C-4C9E-84EE-33C89658269A}" type="pres">
      <dgm:prSet presAssocID="{E922A9C9-363D-4C4A-BCB1-50887CF31B12}" presName="parentText" presStyleLbl="node1" presStyleIdx="0" presStyleCnt="5">
        <dgm:presLayoutVars>
          <dgm:chMax val="0"/>
          <dgm:bulletEnabled val="1"/>
        </dgm:presLayoutVars>
      </dgm:prSet>
      <dgm:spPr/>
    </dgm:pt>
    <dgm:pt modelId="{F2965D3D-A457-46FF-9F0F-5C0A6FA2565C}" type="pres">
      <dgm:prSet presAssocID="{A93DDAF8-E49C-4382-9FC2-7E138355C7CC}" presName="spacer" presStyleCnt="0"/>
      <dgm:spPr/>
    </dgm:pt>
    <dgm:pt modelId="{F7F94354-2604-49ED-B953-E8A8596B4074}" type="pres">
      <dgm:prSet presAssocID="{A1F09060-DF97-4090-8DAD-243033B254E4}" presName="parentText" presStyleLbl="node1" presStyleIdx="1" presStyleCnt="5">
        <dgm:presLayoutVars>
          <dgm:chMax val="0"/>
          <dgm:bulletEnabled val="1"/>
        </dgm:presLayoutVars>
      </dgm:prSet>
      <dgm:spPr/>
    </dgm:pt>
    <dgm:pt modelId="{C74D018A-2E0F-4027-881A-8F4DF0C41F80}" type="pres">
      <dgm:prSet presAssocID="{727555EE-10CF-4C75-8A71-A6EBD6E1C70F}" presName="spacer" presStyleCnt="0"/>
      <dgm:spPr/>
    </dgm:pt>
    <dgm:pt modelId="{04DC6F84-5275-4DA0-9740-D8B41337905A}" type="pres">
      <dgm:prSet presAssocID="{8E792A9A-A103-483D-98EA-B31F653391AB}" presName="parentText" presStyleLbl="node1" presStyleIdx="2" presStyleCnt="5">
        <dgm:presLayoutVars>
          <dgm:chMax val="0"/>
          <dgm:bulletEnabled val="1"/>
        </dgm:presLayoutVars>
      </dgm:prSet>
      <dgm:spPr/>
    </dgm:pt>
    <dgm:pt modelId="{34D505FD-93B1-413C-993F-77214E240629}" type="pres">
      <dgm:prSet presAssocID="{8BBAC3C3-E2E6-4D40-B313-36D205989ACF}" presName="spacer" presStyleCnt="0"/>
      <dgm:spPr/>
    </dgm:pt>
    <dgm:pt modelId="{C8336553-A0A0-4E6B-BD7D-96B85EADC847}" type="pres">
      <dgm:prSet presAssocID="{9DB4A6A7-1F2D-43C0-800F-8EF4CAEA1A87}" presName="parentText" presStyleLbl="node1" presStyleIdx="3" presStyleCnt="5">
        <dgm:presLayoutVars>
          <dgm:chMax val="0"/>
          <dgm:bulletEnabled val="1"/>
        </dgm:presLayoutVars>
      </dgm:prSet>
      <dgm:spPr/>
    </dgm:pt>
    <dgm:pt modelId="{EC601C04-4E43-40CB-BE9E-83DB9BA23463}" type="pres">
      <dgm:prSet presAssocID="{A3EAD5E0-2FB0-4794-A64B-BE37086EAB9A}" presName="spacer" presStyleCnt="0"/>
      <dgm:spPr/>
    </dgm:pt>
    <dgm:pt modelId="{69E04755-0D57-459E-8C22-0EA6C1F11702}" type="pres">
      <dgm:prSet presAssocID="{FF34E56F-912D-4EA7-AF66-9DA9EC8ED2BC}" presName="parentText" presStyleLbl="node1" presStyleIdx="4" presStyleCnt="5">
        <dgm:presLayoutVars>
          <dgm:chMax val="0"/>
          <dgm:bulletEnabled val="1"/>
        </dgm:presLayoutVars>
      </dgm:prSet>
      <dgm:spPr/>
    </dgm:pt>
  </dgm:ptLst>
  <dgm:cxnLst>
    <dgm:cxn modelId="{39A9FB1F-005F-460D-9C52-80688158F4D0}" type="presOf" srcId="{E922A9C9-363D-4C4A-BCB1-50887CF31B12}" destId="{54056CF0-227C-4C9E-84EE-33C89658269A}" srcOrd="0" destOrd="0" presId="urn:microsoft.com/office/officeart/2005/8/layout/vList2"/>
    <dgm:cxn modelId="{7395B127-1FE9-4CE9-AFE6-BB990C9F09F6}" type="presOf" srcId="{9DB4A6A7-1F2D-43C0-800F-8EF4CAEA1A87}" destId="{C8336553-A0A0-4E6B-BD7D-96B85EADC847}" srcOrd="0" destOrd="0" presId="urn:microsoft.com/office/officeart/2005/8/layout/vList2"/>
    <dgm:cxn modelId="{0240095C-DF9C-4DE2-A974-79BFC0B060E6}" srcId="{AE64BF82-3204-4EB3-825A-FAF7C8CBF410}" destId="{8E792A9A-A103-483D-98EA-B31F653391AB}" srcOrd="2" destOrd="0" parTransId="{B1433472-6713-4DD7-AF58-B9EAA9000C68}" sibTransId="{8BBAC3C3-E2E6-4D40-B313-36D205989ACF}"/>
    <dgm:cxn modelId="{B2926A63-9413-4246-B646-CD30F5CCE5F7}" srcId="{AE64BF82-3204-4EB3-825A-FAF7C8CBF410}" destId="{FF34E56F-912D-4EA7-AF66-9DA9EC8ED2BC}" srcOrd="4" destOrd="0" parTransId="{7BC24E53-2377-4C7A-98B5-F539A6FD0456}" sibTransId="{0AD1CAFD-3C73-4521-9F15-0E48F4AAAD1E}"/>
    <dgm:cxn modelId="{2FD71053-ED94-4047-A9A7-7F778B419C14}" srcId="{AE64BF82-3204-4EB3-825A-FAF7C8CBF410}" destId="{E922A9C9-363D-4C4A-BCB1-50887CF31B12}" srcOrd="0" destOrd="0" parTransId="{3D8E4FED-A207-4EA1-838C-5A959AF20319}" sibTransId="{A93DDAF8-E49C-4382-9FC2-7E138355C7CC}"/>
    <dgm:cxn modelId="{44F2CF56-B4B2-4F14-B180-916757909EBA}" srcId="{AE64BF82-3204-4EB3-825A-FAF7C8CBF410}" destId="{A1F09060-DF97-4090-8DAD-243033B254E4}" srcOrd="1" destOrd="0" parTransId="{77D766A8-B884-418B-82C1-FD4BA8177433}" sibTransId="{727555EE-10CF-4C75-8A71-A6EBD6E1C70F}"/>
    <dgm:cxn modelId="{0742047E-4532-4FF2-B2CB-6802D58214A5}" type="presOf" srcId="{8E792A9A-A103-483D-98EA-B31F653391AB}" destId="{04DC6F84-5275-4DA0-9740-D8B41337905A}" srcOrd="0" destOrd="0" presId="urn:microsoft.com/office/officeart/2005/8/layout/vList2"/>
    <dgm:cxn modelId="{8C47FF8C-0A8A-4FCA-9D66-E5B080876AA0}" srcId="{AE64BF82-3204-4EB3-825A-FAF7C8CBF410}" destId="{9DB4A6A7-1F2D-43C0-800F-8EF4CAEA1A87}" srcOrd="3" destOrd="0" parTransId="{8E4E80FE-7DBC-4312-96FF-81CB49C9E269}" sibTransId="{A3EAD5E0-2FB0-4794-A64B-BE37086EAB9A}"/>
    <dgm:cxn modelId="{B1C347B6-FDDC-4C4F-915F-7B393A9A904A}" type="presOf" srcId="{A1F09060-DF97-4090-8DAD-243033B254E4}" destId="{F7F94354-2604-49ED-B953-E8A8596B4074}" srcOrd="0" destOrd="0" presId="urn:microsoft.com/office/officeart/2005/8/layout/vList2"/>
    <dgm:cxn modelId="{239254C8-ACB2-4D6A-B9BE-756423D2392D}" type="presOf" srcId="{FF34E56F-912D-4EA7-AF66-9DA9EC8ED2BC}" destId="{69E04755-0D57-459E-8C22-0EA6C1F11702}" srcOrd="0" destOrd="0" presId="urn:microsoft.com/office/officeart/2005/8/layout/vList2"/>
    <dgm:cxn modelId="{C124FCE1-36FE-41D7-8BB5-01EA74F50705}" type="presOf" srcId="{AE64BF82-3204-4EB3-825A-FAF7C8CBF410}" destId="{2743BB13-7C6B-4781-A76B-CF0822798A7B}" srcOrd="0" destOrd="0" presId="urn:microsoft.com/office/officeart/2005/8/layout/vList2"/>
    <dgm:cxn modelId="{C8EC2ABB-6031-4D53-BA43-7BD3EF96FF45}" type="presParOf" srcId="{2743BB13-7C6B-4781-A76B-CF0822798A7B}" destId="{54056CF0-227C-4C9E-84EE-33C89658269A}" srcOrd="0" destOrd="0" presId="urn:microsoft.com/office/officeart/2005/8/layout/vList2"/>
    <dgm:cxn modelId="{141B7F98-C724-4879-AC55-B23C8D634B9A}" type="presParOf" srcId="{2743BB13-7C6B-4781-A76B-CF0822798A7B}" destId="{F2965D3D-A457-46FF-9F0F-5C0A6FA2565C}" srcOrd="1" destOrd="0" presId="urn:microsoft.com/office/officeart/2005/8/layout/vList2"/>
    <dgm:cxn modelId="{84CB5A21-2905-42A7-9A81-37CE2BD45B30}" type="presParOf" srcId="{2743BB13-7C6B-4781-A76B-CF0822798A7B}" destId="{F7F94354-2604-49ED-B953-E8A8596B4074}" srcOrd="2" destOrd="0" presId="urn:microsoft.com/office/officeart/2005/8/layout/vList2"/>
    <dgm:cxn modelId="{21CA4590-483D-4661-982F-56F93693C942}" type="presParOf" srcId="{2743BB13-7C6B-4781-A76B-CF0822798A7B}" destId="{C74D018A-2E0F-4027-881A-8F4DF0C41F80}" srcOrd="3" destOrd="0" presId="urn:microsoft.com/office/officeart/2005/8/layout/vList2"/>
    <dgm:cxn modelId="{D3A15036-39DF-441E-89CD-A249E06B3B05}" type="presParOf" srcId="{2743BB13-7C6B-4781-A76B-CF0822798A7B}" destId="{04DC6F84-5275-4DA0-9740-D8B41337905A}" srcOrd="4" destOrd="0" presId="urn:microsoft.com/office/officeart/2005/8/layout/vList2"/>
    <dgm:cxn modelId="{A2428393-CFBD-4EDC-B0B8-20D18C0F1040}" type="presParOf" srcId="{2743BB13-7C6B-4781-A76B-CF0822798A7B}" destId="{34D505FD-93B1-413C-993F-77214E240629}" srcOrd="5" destOrd="0" presId="urn:microsoft.com/office/officeart/2005/8/layout/vList2"/>
    <dgm:cxn modelId="{CB06E4B9-450C-4685-8C0B-D0311ECE585F}" type="presParOf" srcId="{2743BB13-7C6B-4781-A76B-CF0822798A7B}" destId="{C8336553-A0A0-4E6B-BD7D-96B85EADC847}" srcOrd="6" destOrd="0" presId="urn:microsoft.com/office/officeart/2005/8/layout/vList2"/>
    <dgm:cxn modelId="{D4228F42-0622-4339-8548-C8DB0585E94C}" type="presParOf" srcId="{2743BB13-7C6B-4781-A76B-CF0822798A7B}" destId="{EC601C04-4E43-40CB-BE9E-83DB9BA23463}" srcOrd="7" destOrd="0" presId="urn:microsoft.com/office/officeart/2005/8/layout/vList2"/>
    <dgm:cxn modelId="{8EFB0B26-2F5A-4EEB-B796-D7F8ADA6C74A}" type="presParOf" srcId="{2743BB13-7C6B-4781-A76B-CF0822798A7B}" destId="{69E04755-0D57-459E-8C22-0EA6C1F11702}"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64BF82-3204-4EB3-825A-FAF7C8CBF410}" type="doc">
      <dgm:prSet loTypeId="urn:microsoft.com/office/officeart/2005/8/layout/vList2" loCatId="list" qsTypeId="urn:microsoft.com/office/officeart/2005/8/quickstyle/simple3" qsCatId="simple" csTypeId="urn:microsoft.com/office/officeart/2005/8/colors/accent3_2" csCatId="accent3" phldr="1"/>
      <dgm:spPr/>
      <dgm:t>
        <a:bodyPr/>
        <a:lstStyle/>
        <a:p>
          <a:endParaRPr lang="en-US"/>
        </a:p>
      </dgm:t>
    </dgm:pt>
    <dgm:pt modelId="{E922A9C9-363D-4C4A-BCB1-50887CF31B12}">
      <dgm:prSet/>
      <dgm:spPr/>
      <dgm:t>
        <a:bodyPr/>
        <a:lstStyle/>
        <a:p>
          <a:r>
            <a:rPr lang="nl-NL" dirty="0"/>
            <a:t>Dit pakket aan maatregelen is als volgt: </a:t>
          </a:r>
          <a:endParaRPr lang="en-US" dirty="0"/>
        </a:p>
      </dgm:t>
    </dgm:pt>
    <dgm:pt modelId="{3D8E4FED-A207-4EA1-838C-5A959AF20319}" type="parTrans" cxnId="{2FD71053-ED94-4047-A9A7-7F778B419C14}">
      <dgm:prSet/>
      <dgm:spPr/>
      <dgm:t>
        <a:bodyPr/>
        <a:lstStyle/>
        <a:p>
          <a:endParaRPr lang="en-US"/>
        </a:p>
      </dgm:t>
    </dgm:pt>
    <dgm:pt modelId="{A93DDAF8-E49C-4382-9FC2-7E138355C7CC}" type="sibTrans" cxnId="{2FD71053-ED94-4047-A9A7-7F778B419C14}">
      <dgm:prSet/>
      <dgm:spPr/>
      <dgm:t>
        <a:bodyPr/>
        <a:lstStyle/>
        <a:p>
          <a:endParaRPr lang="en-US"/>
        </a:p>
      </dgm:t>
    </dgm:pt>
    <dgm:pt modelId="{A1F09060-DF97-4090-8DAD-243033B254E4}">
      <dgm:prSet/>
      <dgm:spPr/>
      <dgm:t>
        <a:bodyPr/>
        <a:lstStyle/>
        <a:p>
          <a:r>
            <a:rPr lang="nl-NL" dirty="0"/>
            <a:t>De additionele Maatregelen komen bovenop het Behoedzame Scenario. </a:t>
          </a:r>
          <a:endParaRPr lang="en-US" dirty="0"/>
        </a:p>
      </dgm:t>
    </dgm:pt>
    <dgm:pt modelId="{77D766A8-B884-418B-82C1-FD4BA8177433}" type="parTrans" cxnId="{44F2CF56-B4B2-4F14-B180-916757909EBA}">
      <dgm:prSet/>
      <dgm:spPr/>
      <dgm:t>
        <a:bodyPr/>
        <a:lstStyle/>
        <a:p>
          <a:endParaRPr lang="en-US"/>
        </a:p>
      </dgm:t>
    </dgm:pt>
    <dgm:pt modelId="{727555EE-10CF-4C75-8A71-A6EBD6E1C70F}" type="sibTrans" cxnId="{44F2CF56-B4B2-4F14-B180-916757909EBA}">
      <dgm:prSet/>
      <dgm:spPr/>
      <dgm:t>
        <a:bodyPr/>
        <a:lstStyle/>
        <a:p>
          <a:endParaRPr lang="en-US"/>
        </a:p>
      </dgm:t>
    </dgm:pt>
    <dgm:pt modelId="{8E792A9A-A103-483D-98EA-B31F653391AB}">
      <dgm:prSet/>
      <dgm:spPr/>
      <dgm:t>
        <a:bodyPr/>
        <a:lstStyle/>
        <a:p>
          <a:r>
            <a:rPr lang="nl-NL" dirty="0"/>
            <a:t>Het uitvoeren van ongeveer 124 projecten die hoofzakelijk met externe fondsen zijn/worden gefinancierd waarbij er minimaal 1% productiviteitsgroei zal worden gerealiseerd.</a:t>
          </a:r>
        </a:p>
      </dgm:t>
    </dgm:pt>
    <dgm:pt modelId="{B1433472-6713-4DD7-AF58-B9EAA9000C68}" type="parTrans" cxnId="{0240095C-DF9C-4DE2-A974-79BFC0B060E6}">
      <dgm:prSet/>
      <dgm:spPr/>
      <dgm:t>
        <a:bodyPr/>
        <a:lstStyle/>
        <a:p>
          <a:endParaRPr lang="en-US"/>
        </a:p>
      </dgm:t>
    </dgm:pt>
    <dgm:pt modelId="{8BBAC3C3-E2E6-4D40-B313-36D205989ACF}" type="sibTrans" cxnId="{0240095C-DF9C-4DE2-A974-79BFC0B060E6}">
      <dgm:prSet/>
      <dgm:spPr/>
      <dgm:t>
        <a:bodyPr/>
        <a:lstStyle/>
        <a:p>
          <a:endParaRPr lang="en-US"/>
        </a:p>
      </dgm:t>
    </dgm:pt>
    <dgm:pt modelId="{E0D85175-B573-416B-A573-0AD0A68F7FD1}">
      <dgm:prSet/>
      <dgm:spPr/>
      <dgm:t>
        <a:bodyPr/>
        <a:lstStyle/>
        <a:p>
          <a:pPr>
            <a:buNone/>
          </a:pPr>
          <a:r>
            <a:rPr lang="nl-NL" dirty="0"/>
            <a:t>Het realiseren van Additionele Exportgroei en Import Substitutie van 2% per jaar.</a:t>
          </a:r>
        </a:p>
      </dgm:t>
    </dgm:pt>
    <dgm:pt modelId="{32BBE077-2850-454E-8488-BAE989D8F380}" type="parTrans" cxnId="{A17D6444-F907-4C49-8635-302ED34ADE19}">
      <dgm:prSet/>
      <dgm:spPr/>
      <dgm:t>
        <a:bodyPr/>
        <a:lstStyle/>
        <a:p>
          <a:endParaRPr lang="nl-NL"/>
        </a:p>
      </dgm:t>
    </dgm:pt>
    <dgm:pt modelId="{1BA5695E-DEEB-4A0E-A655-56DD7A4EAB0E}" type="sibTrans" cxnId="{A17D6444-F907-4C49-8635-302ED34ADE19}">
      <dgm:prSet/>
      <dgm:spPr/>
      <dgm:t>
        <a:bodyPr/>
        <a:lstStyle/>
        <a:p>
          <a:endParaRPr lang="nl-NL"/>
        </a:p>
      </dgm:t>
    </dgm:pt>
    <dgm:pt modelId="{0D85419C-3752-4D3A-916F-0F733BBE053E}" type="pres">
      <dgm:prSet presAssocID="{AE64BF82-3204-4EB3-825A-FAF7C8CBF410}" presName="linear" presStyleCnt="0">
        <dgm:presLayoutVars>
          <dgm:animLvl val="lvl"/>
          <dgm:resizeHandles val="exact"/>
        </dgm:presLayoutVars>
      </dgm:prSet>
      <dgm:spPr/>
    </dgm:pt>
    <dgm:pt modelId="{10908ADE-93B0-4337-A432-4247589410D5}" type="pres">
      <dgm:prSet presAssocID="{E922A9C9-363D-4C4A-BCB1-50887CF31B12}" presName="parentText" presStyleLbl="node1" presStyleIdx="0" presStyleCnt="4">
        <dgm:presLayoutVars>
          <dgm:chMax val="0"/>
          <dgm:bulletEnabled val="1"/>
        </dgm:presLayoutVars>
      </dgm:prSet>
      <dgm:spPr/>
    </dgm:pt>
    <dgm:pt modelId="{50BF8D19-B7CD-4E76-A7F2-44A26510E301}" type="pres">
      <dgm:prSet presAssocID="{A93DDAF8-E49C-4382-9FC2-7E138355C7CC}" presName="spacer" presStyleCnt="0"/>
      <dgm:spPr/>
    </dgm:pt>
    <dgm:pt modelId="{4048763E-7DCA-4FD3-AEFB-DC1AD8315F06}" type="pres">
      <dgm:prSet presAssocID="{A1F09060-DF97-4090-8DAD-243033B254E4}" presName="parentText" presStyleLbl="node1" presStyleIdx="1" presStyleCnt="4">
        <dgm:presLayoutVars>
          <dgm:chMax val="0"/>
          <dgm:bulletEnabled val="1"/>
        </dgm:presLayoutVars>
      </dgm:prSet>
      <dgm:spPr/>
    </dgm:pt>
    <dgm:pt modelId="{A53BC77D-0A7B-4885-8BFC-F56F3D5A6A00}" type="pres">
      <dgm:prSet presAssocID="{727555EE-10CF-4C75-8A71-A6EBD6E1C70F}" presName="spacer" presStyleCnt="0"/>
      <dgm:spPr/>
    </dgm:pt>
    <dgm:pt modelId="{52166498-3C23-480D-827F-84D4A1F3650E}" type="pres">
      <dgm:prSet presAssocID="{8E792A9A-A103-483D-98EA-B31F653391AB}" presName="parentText" presStyleLbl="node1" presStyleIdx="2" presStyleCnt="4">
        <dgm:presLayoutVars>
          <dgm:chMax val="0"/>
          <dgm:bulletEnabled val="1"/>
        </dgm:presLayoutVars>
      </dgm:prSet>
      <dgm:spPr/>
    </dgm:pt>
    <dgm:pt modelId="{280BD2BF-08BE-443C-A6B9-D2EF265F4B4E}" type="pres">
      <dgm:prSet presAssocID="{8BBAC3C3-E2E6-4D40-B313-36D205989ACF}" presName="spacer" presStyleCnt="0"/>
      <dgm:spPr/>
    </dgm:pt>
    <dgm:pt modelId="{EE2C49A1-7367-44E9-B5C6-ABBEF8C795CA}" type="pres">
      <dgm:prSet presAssocID="{E0D85175-B573-416B-A573-0AD0A68F7FD1}" presName="parentText" presStyleLbl="node1" presStyleIdx="3" presStyleCnt="4" custScaleY="124111">
        <dgm:presLayoutVars>
          <dgm:chMax val="0"/>
          <dgm:bulletEnabled val="1"/>
        </dgm:presLayoutVars>
      </dgm:prSet>
      <dgm:spPr/>
    </dgm:pt>
  </dgm:ptLst>
  <dgm:cxnLst>
    <dgm:cxn modelId="{14C5330C-3399-4D65-BC4D-468A4754A910}" type="presOf" srcId="{E0D85175-B573-416B-A573-0AD0A68F7FD1}" destId="{EE2C49A1-7367-44E9-B5C6-ABBEF8C795CA}" srcOrd="0" destOrd="0" presId="urn:microsoft.com/office/officeart/2005/8/layout/vList2"/>
    <dgm:cxn modelId="{13F96F16-CC4A-409D-938B-B4A89CA0CBB2}" type="presOf" srcId="{8E792A9A-A103-483D-98EA-B31F653391AB}" destId="{52166498-3C23-480D-827F-84D4A1F3650E}" srcOrd="0" destOrd="0" presId="urn:microsoft.com/office/officeart/2005/8/layout/vList2"/>
    <dgm:cxn modelId="{89556B38-2CD5-4C00-827D-ED1CA8EB5A2B}" type="presOf" srcId="{E922A9C9-363D-4C4A-BCB1-50887CF31B12}" destId="{10908ADE-93B0-4337-A432-4247589410D5}" srcOrd="0" destOrd="0" presId="urn:microsoft.com/office/officeart/2005/8/layout/vList2"/>
    <dgm:cxn modelId="{0240095C-DF9C-4DE2-A974-79BFC0B060E6}" srcId="{AE64BF82-3204-4EB3-825A-FAF7C8CBF410}" destId="{8E792A9A-A103-483D-98EA-B31F653391AB}" srcOrd="2" destOrd="0" parTransId="{B1433472-6713-4DD7-AF58-B9EAA9000C68}" sibTransId="{8BBAC3C3-E2E6-4D40-B313-36D205989ACF}"/>
    <dgm:cxn modelId="{A17D6444-F907-4C49-8635-302ED34ADE19}" srcId="{AE64BF82-3204-4EB3-825A-FAF7C8CBF410}" destId="{E0D85175-B573-416B-A573-0AD0A68F7FD1}" srcOrd="3" destOrd="0" parTransId="{32BBE077-2850-454E-8488-BAE989D8F380}" sibTransId="{1BA5695E-DEEB-4A0E-A655-56DD7A4EAB0E}"/>
    <dgm:cxn modelId="{2FD71053-ED94-4047-A9A7-7F778B419C14}" srcId="{AE64BF82-3204-4EB3-825A-FAF7C8CBF410}" destId="{E922A9C9-363D-4C4A-BCB1-50887CF31B12}" srcOrd="0" destOrd="0" parTransId="{3D8E4FED-A207-4EA1-838C-5A959AF20319}" sibTransId="{A93DDAF8-E49C-4382-9FC2-7E138355C7CC}"/>
    <dgm:cxn modelId="{44F2CF56-B4B2-4F14-B180-916757909EBA}" srcId="{AE64BF82-3204-4EB3-825A-FAF7C8CBF410}" destId="{A1F09060-DF97-4090-8DAD-243033B254E4}" srcOrd="1" destOrd="0" parTransId="{77D766A8-B884-418B-82C1-FD4BA8177433}" sibTransId="{727555EE-10CF-4C75-8A71-A6EBD6E1C70F}"/>
    <dgm:cxn modelId="{D5B5ECCB-44FB-43EB-9B2C-B68C8D51CD8D}" type="presOf" srcId="{A1F09060-DF97-4090-8DAD-243033B254E4}" destId="{4048763E-7DCA-4FD3-AEFB-DC1AD8315F06}" srcOrd="0" destOrd="0" presId="urn:microsoft.com/office/officeart/2005/8/layout/vList2"/>
    <dgm:cxn modelId="{75B283F6-F31C-452A-AF20-F2040E8B8558}" type="presOf" srcId="{AE64BF82-3204-4EB3-825A-FAF7C8CBF410}" destId="{0D85419C-3752-4D3A-916F-0F733BBE053E}" srcOrd="0" destOrd="0" presId="urn:microsoft.com/office/officeart/2005/8/layout/vList2"/>
    <dgm:cxn modelId="{1A0E7B32-6B62-452B-A26D-65F30DF402FE}" type="presParOf" srcId="{0D85419C-3752-4D3A-916F-0F733BBE053E}" destId="{10908ADE-93B0-4337-A432-4247589410D5}" srcOrd="0" destOrd="0" presId="urn:microsoft.com/office/officeart/2005/8/layout/vList2"/>
    <dgm:cxn modelId="{38D47078-F79A-48C7-9F27-10DDB01AA2D5}" type="presParOf" srcId="{0D85419C-3752-4D3A-916F-0F733BBE053E}" destId="{50BF8D19-B7CD-4E76-A7F2-44A26510E301}" srcOrd="1" destOrd="0" presId="urn:microsoft.com/office/officeart/2005/8/layout/vList2"/>
    <dgm:cxn modelId="{89CF7AFF-2C36-42DC-B506-7AF43424FAC7}" type="presParOf" srcId="{0D85419C-3752-4D3A-916F-0F733BBE053E}" destId="{4048763E-7DCA-4FD3-AEFB-DC1AD8315F06}" srcOrd="2" destOrd="0" presId="urn:microsoft.com/office/officeart/2005/8/layout/vList2"/>
    <dgm:cxn modelId="{2892589B-148A-4B49-B710-D52BB3692D54}" type="presParOf" srcId="{0D85419C-3752-4D3A-916F-0F733BBE053E}" destId="{A53BC77D-0A7B-4885-8BFC-F56F3D5A6A00}" srcOrd="3" destOrd="0" presId="urn:microsoft.com/office/officeart/2005/8/layout/vList2"/>
    <dgm:cxn modelId="{1D6C7982-EF46-49D8-B37A-37E721DBBDC9}" type="presParOf" srcId="{0D85419C-3752-4D3A-916F-0F733BBE053E}" destId="{52166498-3C23-480D-827F-84D4A1F3650E}" srcOrd="4" destOrd="0" presId="urn:microsoft.com/office/officeart/2005/8/layout/vList2"/>
    <dgm:cxn modelId="{5D70F51A-3E29-4F22-BE68-899637888177}" type="presParOf" srcId="{0D85419C-3752-4D3A-916F-0F733BBE053E}" destId="{280BD2BF-08BE-443C-A6B9-D2EF265F4B4E}" srcOrd="5" destOrd="0" presId="urn:microsoft.com/office/officeart/2005/8/layout/vList2"/>
    <dgm:cxn modelId="{D9545475-497E-4142-9448-480BEACD8C5F}" type="presParOf" srcId="{0D85419C-3752-4D3A-916F-0F733BBE053E}" destId="{EE2C49A1-7367-44E9-B5C6-ABBEF8C795C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E0B05B-A076-45A2-83EB-A172860F3A25}"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7FF8F696-3C81-410A-8A42-8FC87C2C85EE}" type="pres">
      <dgm:prSet presAssocID="{95E0B05B-A076-45A2-83EB-A172860F3A25}" presName="linear" presStyleCnt="0">
        <dgm:presLayoutVars>
          <dgm:animLvl val="lvl"/>
          <dgm:resizeHandles val="exact"/>
        </dgm:presLayoutVars>
      </dgm:prSet>
      <dgm:spPr/>
    </dgm:pt>
  </dgm:ptLst>
  <dgm:cxnLst>
    <dgm:cxn modelId="{EFC2FA82-704B-4166-B6BB-2CB3F0FF3B67}" type="presOf" srcId="{95E0B05B-A076-45A2-83EB-A172860F3A25}" destId="{7FF8F696-3C81-410A-8A42-8FC87C2C85E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A69E9C-169D-480A-868C-A19E340D399E}">
      <dsp:nvSpPr>
        <dsp:cNvPr id="0" name=""/>
        <dsp:cNvSpPr/>
      </dsp:nvSpPr>
      <dsp:spPr>
        <a:xfrm>
          <a:off x="0" y="2573218"/>
          <a:ext cx="10066755" cy="1687049"/>
        </a:xfrm>
        <a:prstGeom prst="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nl-NL" sz="2200" b="1" kern="1200" dirty="0"/>
            <a:t>De vraag:</a:t>
          </a:r>
        </a:p>
        <a:p>
          <a:pPr marL="0" lvl="0" indent="0" algn="ctr" defTabSz="977900">
            <a:lnSpc>
              <a:spcPct val="90000"/>
            </a:lnSpc>
            <a:spcBef>
              <a:spcPct val="0"/>
            </a:spcBef>
            <a:spcAft>
              <a:spcPct val="35000"/>
            </a:spcAft>
            <a:buNone/>
          </a:pPr>
          <a:r>
            <a:rPr lang="nl-NL" sz="2400" kern="1200" dirty="0"/>
            <a:t> </a:t>
          </a:r>
          <a:r>
            <a:rPr lang="nl-NL" sz="2200" kern="1200" dirty="0"/>
            <a:t>“Met welk pakket aan beleidsmaatregelen </a:t>
          </a:r>
        </a:p>
        <a:p>
          <a:pPr marL="0" lvl="0" indent="0" algn="ctr" defTabSz="977900">
            <a:lnSpc>
              <a:spcPct val="90000"/>
            </a:lnSpc>
            <a:spcBef>
              <a:spcPct val="0"/>
            </a:spcBef>
            <a:spcAft>
              <a:spcPct val="35000"/>
            </a:spcAft>
            <a:buNone/>
          </a:pPr>
          <a:r>
            <a:rPr lang="nl-NL" sz="2200" kern="1200" dirty="0"/>
            <a:t>zou een stabilisatie koers worden bereikt?”</a:t>
          </a:r>
        </a:p>
      </dsp:txBody>
      <dsp:txXfrm>
        <a:off x="0" y="2573218"/>
        <a:ext cx="10066755" cy="1687049"/>
      </dsp:txXfrm>
    </dsp:sp>
    <dsp:sp modelId="{9B984741-68F1-4A9E-A55A-BA98C4A9BAAC}">
      <dsp:nvSpPr>
        <dsp:cNvPr id="0" name=""/>
        <dsp:cNvSpPr/>
      </dsp:nvSpPr>
      <dsp:spPr>
        <a:xfrm rot="10800000">
          <a:off x="0" y="0"/>
          <a:ext cx="10066755" cy="2594682"/>
        </a:xfrm>
        <a:prstGeom prst="upArrowCallou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nl-NL" sz="2200" kern="1200" dirty="0"/>
            <a:t>Suriname kwam begin 2020 in een situatie van verdere </a:t>
          </a:r>
        </a:p>
        <a:p>
          <a:pPr marL="0" lvl="0" indent="0" algn="ctr" defTabSz="977900">
            <a:lnSpc>
              <a:spcPct val="90000"/>
            </a:lnSpc>
            <a:spcBef>
              <a:spcPct val="0"/>
            </a:spcBef>
            <a:spcAft>
              <a:spcPct val="35000"/>
            </a:spcAft>
            <a:buNone/>
          </a:pPr>
          <a:r>
            <a:rPr lang="nl-NL" sz="2200" kern="1200" dirty="0"/>
            <a:t>depreciatie van de SRD/US $ koers en hoge inflatie.</a:t>
          </a:r>
        </a:p>
        <a:p>
          <a:pPr marL="0" lvl="0" indent="0" algn="ctr" defTabSz="977900">
            <a:lnSpc>
              <a:spcPct val="90000"/>
            </a:lnSpc>
            <a:spcBef>
              <a:spcPct val="0"/>
            </a:spcBef>
            <a:spcAft>
              <a:spcPct val="35000"/>
            </a:spcAft>
            <a:buNone/>
          </a:pPr>
          <a:endParaRPr lang="nl-NL" sz="2200" kern="1200" dirty="0"/>
        </a:p>
      </dsp:txBody>
      <dsp:txXfrm rot="10800000">
        <a:off x="0" y="0"/>
        <a:ext cx="10066755" cy="16859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056CF0-227C-4C9E-84EE-33C89658269A}">
      <dsp:nvSpPr>
        <dsp:cNvPr id="0" name=""/>
        <dsp:cNvSpPr/>
      </dsp:nvSpPr>
      <dsp:spPr>
        <a:xfrm>
          <a:off x="0" y="49711"/>
          <a:ext cx="9876974" cy="806203"/>
        </a:xfrm>
        <a:prstGeom prst="round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nl-NL" sz="2200" kern="1200"/>
            <a:t>Het pakket aan maatregelen is als volgt:</a:t>
          </a:r>
          <a:endParaRPr lang="en-US" sz="2200" kern="1200" dirty="0"/>
        </a:p>
      </dsp:txBody>
      <dsp:txXfrm>
        <a:off x="39356" y="89067"/>
        <a:ext cx="9798262" cy="727491"/>
      </dsp:txXfrm>
    </dsp:sp>
    <dsp:sp modelId="{F7F94354-2604-49ED-B953-E8A8596B4074}">
      <dsp:nvSpPr>
        <dsp:cNvPr id="0" name=""/>
        <dsp:cNvSpPr/>
      </dsp:nvSpPr>
      <dsp:spPr>
        <a:xfrm>
          <a:off x="0" y="916394"/>
          <a:ext cx="9876974" cy="806203"/>
        </a:xfrm>
        <a:prstGeom prst="round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nl-NL" sz="2100" kern="1200" dirty="0"/>
            <a:t>Belastingen Verghogingen:  Het harmoniseren van de Import Belastingen met een uniform tarief van 12%.  </a:t>
          </a:r>
          <a:endParaRPr lang="en-US" sz="2100" kern="1200" dirty="0"/>
        </a:p>
      </dsp:txBody>
      <dsp:txXfrm>
        <a:off x="39356" y="955750"/>
        <a:ext cx="9798262" cy="727491"/>
      </dsp:txXfrm>
    </dsp:sp>
    <dsp:sp modelId="{04DC6F84-5275-4DA0-9740-D8B41337905A}">
      <dsp:nvSpPr>
        <dsp:cNvPr id="0" name=""/>
        <dsp:cNvSpPr/>
      </dsp:nvSpPr>
      <dsp:spPr>
        <a:xfrm>
          <a:off x="0" y="1783077"/>
          <a:ext cx="9876974" cy="806203"/>
        </a:xfrm>
        <a:prstGeom prst="round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nl-NL" sz="2100" kern="1200"/>
            <a:t>Het verlagen van de Elektriciteit Subsidies.</a:t>
          </a:r>
          <a:endParaRPr lang="nl-NL" sz="2100" kern="1200" dirty="0"/>
        </a:p>
      </dsp:txBody>
      <dsp:txXfrm>
        <a:off x="39356" y="1822433"/>
        <a:ext cx="9798262" cy="727491"/>
      </dsp:txXfrm>
    </dsp:sp>
    <dsp:sp modelId="{C8336553-A0A0-4E6B-BD7D-96B85EADC847}">
      <dsp:nvSpPr>
        <dsp:cNvPr id="0" name=""/>
        <dsp:cNvSpPr/>
      </dsp:nvSpPr>
      <dsp:spPr>
        <a:xfrm>
          <a:off x="0" y="2649761"/>
          <a:ext cx="9876974" cy="806203"/>
        </a:xfrm>
        <a:prstGeom prst="round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nl-NL" sz="2100" kern="1200"/>
            <a:t>Verhogen van de AOW toelagen en Kinderbijslag.</a:t>
          </a:r>
          <a:endParaRPr lang="en-US" sz="2100" kern="1200" dirty="0"/>
        </a:p>
      </dsp:txBody>
      <dsp:txXfrm>
        <a:off x="39356" y="2689117"/>
        <a:ext cx="9798262" cy="727491"/>
      </dsp:txXfrm>
    </dsp:sp>
    <dsp:sp modelId="{69E04755-0D57-459E-8C22-0EA6C1F11702}">
      <dsp:nvSpPr>
        <dsp:cNvPr id="0" name=""/>
        <dsp:cNvSpPr/>
      </dsp:nvSpPr>
      <dsp:spPr>
        <a:xfrm>
          <a:off x="0" y="3516444"/>
          <a:ext cx="9876974" cy="806203"/>
        </a:xfrm>
        <a:prstGeom prst="round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nl-NL" sz="2100" kern="1200" dirty="0"/>
            <a:t>Herstructureren van de Schuldpositie en de Rente en Aflossingen.</a:t>
          </a:r>
          <a:endParaRPr lang="en-US" sz="2100" kern="1200" dirty="0"/>
        </a:p>
      </dsp:txBody>
      <dsp:txXfrm>
        <a:off x="39356" y="3555800"/>
        <a:ext cx="9798262" cy="7274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908ADE-93B0-4337-A432-4247589410D5}">
      <dsp:nvSpPr>
        <dsp:cNvPr id="0" name=""/>
        <dsp:cNvSpPr/>
      </dsp:nvSpPr>
      <dsp:spPr>
        <a:xfrm>
          <a:off x="0" y="27190"/>
          <a:ext cx="9961075" cy="1000350"/>
        </a:xfrm>
        <a:prstGeom prst="round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nl-NL" sz="1900" kern="1200" dirty="0"/>
            <a:t>Dit pakket aan maatregelen is als volgt: </a:t>
          </a:r>
          <a:endParaRPr lang="en-US" sz="1900" kern="1200" dirty="0"/>
        </a:p>
      </dsp:txBody>
      <dsp:txXfrm>
        <a:off x="48833" y="76023"/>
        <a:ext cx="9863409" cy="902684"/>
      </dsp:txXfrm>
    </dsp:sp>
    <dsp:sp modelId="{4048763E-7DCA-4FD3-AEFB-DC1AD8315F06}">
      <dsp:nvSpPr>
        <dsp:cNvPr id="0" name=""/>
        <dsp:cNvSpPr/>
      </dsp:nvSpPr>
      <dsp:spPr>
        <a:xfrm>
          <a:off x="0" y="1082260"/>
          <a:ext cx="9961075" cy="1000350"/>
        </a:xfrm>
        <a:prstGeom prst="round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nl-NL" sz="1900" kern="1200" dirty="0"/>
            <a:t>De additionele Maatregelen komen bovenop het Behoedzame Scenario. </a:t>
          </a:r>
          <a:endParaRPr lang="en-US" sz="1900" kern="1200" dirty="0"/>
        </a:p>
      </dsp:txBody>
      <dsp:txXfrm>
        <a:off x="48833" y="1131093"/>
        <a:ext cx="9863409" cy="902684"/>
      </dsp:txXfrm>
    </dsp:sp>
    <dsp:sp modelId="{52166498-3C23-480D-827F-84D4A1F3650E}">
      <dsp:nvSpPr>
        <dsp:cNvPr id="0" name=""/>
        <dsp:cNvSpPr/>
      </dsp:nvSpPr>
      <dsp:spPr>
        <a:xfrm>
          <a:off x="0" y="2137330"/>
          <a:ext cx="9961075" cy="1000350"/>
        </a:xfrm>
        <a:prstGeom prst="round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nl-NL" sz="1900" kern="1200" dirty="0"/>
            <a:t>Het uitvoeren van ongeveer 124 projecten die hoofzakelijk met externe fondsen zijn/worden gefinancierd waarbij er minimaal 1% productiviteitsgroei zal worden gerealiseerd.</a:t>
          </a:r>
        </a:p>
      </dsp:txBody>
      <dsp:txXfrm>
        <a:off x="48833" y="2186163"/>
        <a:ext cx="9863409" cy="902684"/>
      </dsp:txXfrm>
    </dsp:sp>
    <dsp:sp modelId="{EE2C49A1-7367-44E9-B5C6-ABBEF8C795CA}">
      <dsp:nvSpPr>
        <dsp:cNvPr id="0" name=""/>
        <dsp:cNvSpPr/>
      </dsp:nvSpPr>
      <dsp:spPr>
        <a:xfrm>
          <a:off x="0" y="3192400"/>
          <a:ext cx="9961075" cy="1241544"/>
        </a:xfrm>
        <a:prstGeom prst="round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nl-NL" sz="1900" kern="1200" dirty="0"/>
            <a:t>Het realiseren van Additionele Exportgroei en Import Substitutie van 2% per jaar.</a:t>
          </a:r>
        </a:p>
      </dsp:txBody>
      <dsp:txXfrm>
        <a:off x="60607" y="3253007"/>
        <a:ext cx="9839861" cy="11203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C66CED-D888-472F-BCA9-840E1D056A43}" type="datetimeFigureOut">
              <a:rPr lang="nl-NL" smtClean="0"/>
              <a:t>24-9-2021</a:t>
            </a:fld>
            <a:endParaRPr lang="nl-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6FEF8B-2CF0-4D37-9AEF-5A264F1B2860}" type="slidenum">
              <a:rPr lang="nl-NL" smtClean="0"/>
              <a:t>‹nr.›</a:t>
            </a:fld>
            <a:endParaRPr lang="nl-NL"/>
          </a:p>
        </p:txBody>
      </p:sp>
    </p:spTree>
    <p:extLst>
      <p:ext uri="{BB962C8B-B14F-4D97-AF65-F5344CB8AC3E}">
        <p14:creationId xmlns:p14="http://schemas.microsoft.com/office/powerpoint/2010/main" val="1860605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5"/>
          </p:nvPr>
        </p:nvSpPr>
        <p:spPr/>
        <p:txBody>
          <a:bodyPr/>
          <a:lstStyle/>
          <a:p>
            <a:fld id="{C66FEF8B-2CF0-4D37-9AEF-5A264F1B2860}" type="slidenum">
              <a:rPr lang="nl-NL" smtClean="0"/>
              <a:t>11</a:t>
            </a:fld>
            <a:endParaRPr lang="nl-NL"/>
          </a:p>
        </p:txBody>
      </p:sp>
    </p:spTree>
    <p:extLst>
      <p:ext uri="{BB962C8B-B14F-4D97-AF65-F5344CB8AC3E}">
        <p14:creationId xmlns:p14="http://schemas.microsoft.com/office/powerpoint/2010/main" val="1846852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NL" dirty="0"/>
          </a:p>
        </p:txBody>
      </p:sp>
      <p:sp>
        <p:nvSpPr>
          <p:cNvPr id="4" name="Slide Number Placeholder 3"/>
          <p:cNvSpPr>
            <a:spLocks noGrp="1"/>
          </p:cNvSpPr>
          <p:nvPr>
            <p:ph type="sldNum" sz="quarter" idx="5"/>
          </p:nvPr>
        </p:nvSpPr>
        <p:spPr/>
        <p:txBody>
          <a:bodyPr/>
          <a:lstStyle/>
          <a:p>
            <a:fld id="{C66FEF8B-2CF0-4D37-9AEF-5A264F1B2860}" type="slidenum">
              <a:rPr lang="nl-NL" smtClean="0"/>
              <a:t>12</a:t>
            </a:fld>
            <a:endParaRPr lang="nl-NL"/>
          </a:p>
        </p:txBody>
      </p:sp>
    </p:spTree>
    <p:extLst>
      <p:ext uri="{BB962C8B-B14F-4D97-AF65-F5344CB8AC3E}">
        <p14:creationId xmlns:p14="http://schemas.microsoft.com/office/powerpoint/2010/main" val="3588324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15CCDE-B421-458D-B9F5-04F5F4367652}" type="datetimeFigureOut">
              <a:rPr lang="nl-NL" smtClean="0"/>
              <a:t>24-9-2021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668168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15CCDE-B421-458D-B9F5-04F5F4367652}" type="datetimeFigureOut">
              <a:rPr lang="nl-NL" smtClean="0"/>
              <a:t>24-9-2021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2537243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15CCDE-B421-458D-B9F5-04F5F4367652}" type="datetimeFigureOut">
              <a:rPr lang="nl-NL" smtClean="0"/>
              <a:t>24-9-2021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0FA46AA-7E87-4546-ADD5-B284446B5187}" type="slidenum">
              <a:rPr lang="nl-NL" smtClean="0"/>
              <a:t>‹nr.›</a:t>
            </a:fld>
            <a:endParaRPr lang="nl-N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87713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15CCDE-B421-458D-B9F5-04F5F4367652}" type="datetimeFigureOut">
              <a:rPr lang="nl-NL" smtClean="0"/>
              <a:t>24-9-2021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2039474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15CCDE-B421-458D-B9F5-04F5F4367652}" type="datetimeFigureOut">
              <a:rPr lang="nl-NL" smtClean="0"/>
              <a:t>24-9-2021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0FA46AA-7E87-4546-ADD5-B284446B5187}" type="slidenum">
              <a:rPr lang="nl-NL" smtClean="0"/>
              <a:t>‹nr.›</a:t>
            </a:fld>
            <a:endParaRPr lang="nl-N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14276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15CCDE-B421-458D-B9F5-04F5F4367652}" type="datetimeFigureOut">
              <a:rPr lang="nl-NL" smtClean="0"/>
              <a:t>24-9-2021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42285621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15CCDE-B421-458D-B9F5-04F5F4367652}" type="datetimeFigureOut">
              <a:rPr lang="nl-NL" smtClean="0"/>
              <a:t>24-9-2021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3974326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15CCDE-B421-458D-B9F5-04F5F4367652}" type="datetimeFigureOut">
              <a:rPr lang="nl-NL" smtClean="0"/>
              <a:t>24-9-2021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23743968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521207" y="448056"/>
            <a:ext cx="6877119" cy="640080"/>
          </a:xfrm>
        </p:spPr>
        <p:txBody>
          <a:bodyPr anchor="b" anchorCtr="0">
            <a:normAutofit/>
          </a:bodyPr>
          <a:lstStyle>
            <a:lvl1pPr>
              <a:defRPr sz="28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a:lnSpc>
                <a:spcPct val="150000"/>
              </a:lnSpc>
              <a:spcBef>
                <a:spcPts val="1000"/>
              </a:spcBef>
              <a:spcAft>
                <a:spcPts val="1200"/>
              </a:spcAft>
              <a:buNone/>
            </a:pPr>
            <a:r>
              <a:rPr lang="en-US"/>
              <a:t>Click to 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
        <p:nvSpPr>
          <p:cNvPr id="6"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9/24/2021</a:t>
            </a:fld>
            <a:endParaRPr lang="en-US" dirty="0"/>
          </a:p>
        </p:txBody>
      </p:sp>
      <p:sp>
        <p:nvSpPr>
          <p:cNvPr id="7"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‹nr.›</a:t>
            </a:fld>
            <a:endParaRPr lang="en-US" dirty="0"/>
          </a:p>
        </p:txBody>
      </p:sp>
    </p:spTree>
    <p:extLst>
      <p:ext uri="{BB962C8B-B14F-4D97-AF65-F5344CB8AC3E}">
        <p14:creationId xmlns:p14="http://schemas.microsoft.com/office/powerpoint/2010/main" val="848924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15CCDE-B421-458D-B9F5-04F5F4367652}" type="datetimeFigureOut">
              <a:rPr lang="nl-NL" smtClean="0"/>
              <a:t>24-9-2021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1853218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15CCDE-B421-458D-B9F5-04F5F4367652}" type="datetimeFigureOut">
              <a:rPr lang="nl-NL" smtClean="0"/>
              <a:t>24-9-2021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198051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15CCDE-B421-458D-B9F5-04F5F4367652}" type="datetimeFigureOut">
              <a:rPr lang="nl-NL" smtClean="0"/>
              <a:t>24-9-2021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356599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15CCDE-B421-458D-B9F5-04F5F4367652}" type="datetimeFigureOut">
              <a:rPr lang="nl-NL" smtClean="0"/>
              <a:t>24-9-2021</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3246383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15CCDE-B421-458D-B9F5-04F5F4367652}" type="datetimeFigureOut">
              <a:rPr lang="nl-NL" smtClean="0"/>
              <a:t>24-9-2021</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2726008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15CCDE-B421-458D-B9F5-04F5F4367652}" type="datetimeFigureOut">
              <a:rPr lang="nl-NL" smtClean="0"/>
              <a:t>24-9-2021</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1370536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15CCDE-B421-458D-B9F5-04F5F4367652}" type="datetimeFigureOut">
              <a:rPr lang="nl-NL" smtClean="0"/>
              <a:t>24-9-2021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3073306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15CCDE-B421-458D-B9F5-04F5F4367652}" type="datetimeFigureOut">
              <a:rPr lang="nl-NL" smtClean="0"/>
              <a:t>24-9-2021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60FA46AA-7E87-4546-ADD5-B284446B5187}" type="slidenum">
              <a:rPr lang="nl-NL" smtClean="0"/>
              <a:t>‹nr.›</a:t>
            </a:fld>
            <a:endParaRPr lang="nl-NL"/>
          </a:p>
        </p:txBody>
      </p:sp>
    </p:spTree>
    <p:extLst>
      <p:ext uri="{BB962C8B-B14F-4D97-AF65-F5344CB8AC3E}">
        <p14:creationId xmlns:p14="http://schemas.microsoft.com/office/powerpoint/2010/main" val="2423217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15CCDE-B421-458D-B9F5-04F5F4367652}" type="datetimeFigureOut">
              <a:rPr lang="nl-NL" smtClean="0"/>
              <a:t>24-9-2021</a:t>
            </a:fld>
            <a:endParaRPr lang="nl-N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0FA46AA-7E87-4546-ADD5-B284446B5187}" type="slidenum">
              <a:rPr lang="nl-NL" smtClean="0"/>
              <a:t>‹nr.›</a:t>
            </a:fld>
            <a:endParaRPr lang="nl-NL"/>
          </a:p>
        </p:txBody>
      </p:sp>
    </p:spTree>
    <p:extLst>
      <p:ext uri="{BB962C8B-B14F-4D97-AF65-F5344CB8AC3E}">
        <p14:creationId xmlns:p14="http://schemas.microsoft.com/office/powerpoint/2010/main" val="2515151302"/>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 id="2147483831" r:id="rId13"/>
    <p:sldLayoutId id="2147483832" r:id="rId14"/>
    <p:sldLayoutId id="2147483833" r:id="rId15"/>
    <p:sldLayoutId id="2147483834" r:id="rId16"/>
    <p:sldLayoutId id="2147483835"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8" Type="http://schemas.openxmlformats.org/officeDocument/2006/relationships/slide" Target="slide23.xml"/><Relationship Id="rId13" Type="http://schemas.openxmlformats.org/officeDocument/2006/relationships/image" Target="../media/image9.png"/><Relationship Id="rId3" Type="http://schemas.openxmlformats.org/officeDocument/2006/relationships/image" Target="../media/image5.emf"/><Relationship Id="rId7" Type="http://schemas.openxmlformats.org/officeDocument/2006/relationships/image" Target="../media/image7.png"/><Relationship Id="rId12" Type="http://schemas.openxmlformats.org/officeDocument/2006/relationships/image" Target="../media/image80.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0.png"/><Relationship Id="rId11" Type="http://schemas.openxmlformats.org/officeDocument/2006/relationships/slide" Target="slide24.xml"/><Relationship Id="rId5" Type="http://schemas.openxmlformats.org/officeDocument/2006/relationships/slide" Target="slide27.xml"/><Relationship Id="rId15" Type="http://schemas.openxmlformats.org/officeDocument/2006/relationships/image" Target="../media/image90.png"/><Relationship Id="rId10" Type="http://schemas.openxmlformats.org/officeDocument/2006/relationships/image" Target="../media/image8.png"/><Relationship Id="rId4" Type="http://schemas.openxmlformats.org/officeDocument/2006/relationships/image" Target="../media/image6.png"/><Relationship Id="rId9" Type="http://schemas.openxmlformats.org/officeDocument/2006/relationships/image" Target="../media/image70.png"/><Relationship Id="rId14" Type="http://schemas.openxmlformats.org/officeDocument/2006/relationships/slide" Target="slide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stuseco.nl/" TargetMode="External"/><Relationship Id="rId2" Type="http://schemas.openxmlformats.org/officeDocument/2006/relationships/image" Target="../media/image12.w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diagramLayout" Target="../diagrams/layout4.xml"/><Relationship Id="rId7" Type="http://schemas.openxmlformats.org/officeDocument/2006/relationships/image" Target="../media/image13.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slide" Target="slide24.xml"/><Relationship Id="rId3" Type="http://schemas.openxmlformats.org/officeDocument/2006/relationships/diagramLayout" Target="../diagrams/layout1.xml"/><Relationship Id="rId7" Type="http://schemas.openxmlformats.org/officeDocument/2006/relationships/image" Target="../media/image3.png"/><Relationship Id="rId12" Type="http://schemas.openxmlformats.org/officeDocument/2006/relationships/image" Target="../media/image40.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openxmlformats.org/officeDocument/2006/relationships/slide" Target="slide25.xml"/><Relationship Id="rId5" Type="http://schemas.openxmlformats.org/officeDocument/2006/relationships/diagramColors" Target="../diagrams/colors1.xml"/><Relationship Id="rId10" Type="http://schemas.openxmlformats.org/officeDocument/2006/relationships/image" Target="../media/image4.png"/><Relationship Id="rId4" Type="http://schemas.openxmlformats.org/officeDocument/2006/relationships/diagramQuickStyle" Target="../diagrams/quickStyle1.xml"/><Relationship Id="rId9" Type="http://schemas.openxmlformats.org/officeDocument/2006/relationships/image" Target="../media/image30.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0" name="Group 57">
            <a:extLst>
              <a:ext uri="{FF2B5EF4-FFF2-40B4-BE49-F238E27FC236}">
                <a16:creationId xmlns:a16="http://schemas.microsoft.com/office/drawing/2014/main" id="{1F2B4773-3207-44CC-B7AC-892B704982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59" name="Straight Connector 58">
              <a:extLst>
                <a:ext uri="{FF2B5EF4-FFF2-40B4-BE49-F238E27FC236}">
                  <a16:creationId xmlns:a16="http://schemas.microsoft.com/office/drawing/2014/main" id="{2B8267CA-A7A5-4E11-9D92-4EAC3DD3E80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0" name="Straight Connector 59">
              <a:extLst>
                <a:ext uri="{FF2B5EF4-FFF2-40B4-BE49-F238E27FC236}">
                  <a16:creationId xmlns:a16="http://schemas.microsoft.com/office/drawing/2014/main" id="{E83D61B5-C6B4-4A4B-85AD-FEE7A54912C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1" name="Rectangle 23">
              <a:extLst>
                <a:ext uri="{FF2B5EF4-FFF2-40B4-BE49-F238E27FC236}">
                  <a16:creationId xmlns:a16="http://schemas.microsoft.com/office/drawing/2014/main" id="{A0B67FE4-688F-4497-8BFD-157613A697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2" name="Rectangle 25">
              <a:extLst>
                <a:ext uri="{FF2B5EF4-FFF2-40B4-BE49-F238E27FC236}">
                  <a16:creationId xmlns:a16="http://schemas.microsoft.com/office/drawing/2014/main" id="{3BF5BE1A-9BAC-4581-A82B-FD8FE31595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3" name="Isosceles Triangle 62">
              <a:extLst>
                <a:ext uri="{FF2B5EF4-FFF2-40B4-BE49-F238E27FC236}">
                  <a16:creationId xmlns:a16="http://schemas.microsoft.com/office/drawing/2014/main" id="{971E5644-6772-414A-8199-E30BFB02A5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4" name="Rectangle 27">
              <a:extLst>
                <a:ext uri="{FF2B5EF4-FFF2-40B4-BE49-F238E27FC236}">
                  <a16:creationId xmlns:a16="http://schemas.microsoft.com/office/drawing/2014/main" id="{E8246D50-BB0C-408E-93FD-7B8D63A7F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5" name="Rectangle 28">
              <a:extLst>
                <a:ext uri="{FF2B5EF4-FFF2-40B4-BE49-F238E27FC236}">
                  <a16:creationId xmlns:a16="http://schemas.microsoft.com/office/drawing/2014/main" id="{AFBC5D22-68C1-44FB-8181-CB84ECAA83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6" name="Rectangle 29">
              <a:extLst>
                <a:ext uri="{FF2B5EF4-FFF2-40B4-BE49-F238E27FC236}">
                  <a16:creationId xmlns:a16="http://schemas.microsoft.com/office/drawing/2014/main" id="{FB6D0FCE-FBDB-4655-A1A7-640B1E86B5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67" name="Isosceles Triangle 66">
              <a:extLst>
                <a:ext uri="{FF2B5EF4-FFF2-40B4-BE49-F238E27FC236}">
                  <a16:creationId xmlns:a16="http://schemas.microsoft.com/office/drawing/2014/main" id="{BC8157DF-FD90-4AD6-B803-3AC0ACD8E6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8" name="Isosceles Triangle 67">
              <a:extLst>
                <a:ext uri="{FF2B5EF4-FFF2-40B4-BE49-F238E27FC236}">
                  <a16:creationId xmlns:a16="http://schemas.microsoft.com/office/drawing/2014/main" id="{3548B067-9D63-4D21-92EF-CBC9E6338C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el 1">
            <a:extLst>
              <a:ext uri="{FF2B5EF4-FFF2-40B4-BE49-F238E27FC236}">
                <a16:creationId xmlns:a16="http://schemas.microsoft.com/office/drawing/2014/main" id="{8B753883-B908-44BB-A71A-0E3F17EBF17D}"/>
              </a:ext>
            </a:extLst>
          </p:cNvPr>
          <p:cNvSpPr>
            <a:spLocks noGrp="1"/>
          </p:cNvSpPr>
          <p:nvPr>
            <p:ph type="ctrTitle"/>
          </p:nvPr>
        </p:nvSpPr>
        <p:spPr>
          <a:xfrm>
            <a:off x="677334" y="609600"/>
            <a:ext cx="8596668" cy="1320800"/>
          </a:xfrm>
        </p:spPr>
        <p:txBody>
          <a:bodyPr vert="horz" lIns="91440" tIns="45720" rIns="91440" bIns="45720" rtlCol="0" anchor="t">
            <a:normAutofit/>
          </a:bodyPr>
          <a:lstStyle/>
          <a:p>
            <a:pPr marL="0" marR="0" lvl="0" indent="0" algn="l" fontAlgn="auto">
              <a:spcAft>
                <a:spcPts val="0"/>
              </a:spcAft>
              <a:buClrTx/>
              <a:buSzTx/>
              <a:tabLst/>
              <a:defRPr/>
            </a:pPr>
            <a:r>
              <a:rPr kumimoji="0" lang="en-US" sz="3600" b="1" i="0" u="none" strike="noStrike" cap="none" spc="0" normalizeH="0" baseline="0" noProof="0">
                <a:ln>
                  <a:noFill/>
                </a:ln>
                <a:effectLst/>
                <a:uLnTx/>
                <a:uFillTx/>
              </a:rPr>
              <a:t>Partners In Doing Business </a:t>
            </a:r>
            <a:br>
              <a:rPr kumimoji="0" lang="en-US" sz="3600" b="1" i="0" u="none" strike="noStrike" cap="none" spc="0" normalizeH="0" baseline="0" noProof="0">
                <a:ln>
                  <a:noFill/>
                </a:ln>
                <a:effectLst/>
                <a:uLnTx/>
                <a:uFillTx/>
              </a:rPr>
            </a:br>
            <a:r>
              <a:rPr kumimoji="0" lang="en-US" sz="3600" b="1" i="0" u="none" strike="noStrike" cap="none" spc="0" normalizeH="0" baseline="0" noProof="0">
                <a:ln>
                  <a:noFill/>
                </a:ln>
                <a:effectLst/>
                <a:uLnTx/>
                <a:uFillTx/>
              </a:rPr>
              <a:t>Across The Atlantic</a:t>
            </a:r>
            <a:endParaRPr lang="en-US" sz="3600" b="1"/>
          </a:p>
        </p:txBody>
      </p:sp>
      <p:pic>
        <p:nvPicPr>
          <p:cNvPr id="7" name="Graphic 6" descr="Connections">
            <a:extLst>
              <a:ext uri="{FF2B5EF4-FFF2-40B4-BE49-F238E27FC236}">
                <a16:creationId xmlns:a16="http://schemas.microsoft.com/office/drawing/2014/main" id="{92FD7FFA-A512-453F-829B-A4E31BCC4B5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7474" y="2159331"/>
            <a:ext cx="2915973" cy="2915973"/>
          </a:xfrm>
          <a:prstGeom prst="rect">
            <a:avLst/>
          </a:prstGeom>
        </p:spPr>
      </p:pic>
      <p:sp>
        <p:nvSpPr>
          <p:cNvPr id="3" name="Ondertitel 2">
            <a:extLst>
              <a:ext uri="{FF2B5EF4-FFF2-40B4-BE49-F238E27FC236}">
                <a16:creationId xmlns:a16="http://schemas.microsoft.com/office/drawing/2014/main" id="{E599B5A3-E8F0-4116-A9B9-51A3B39CFA3A}"/>
              </a:ext>
            </a:extLst>
          </p:cNvPr>
          <p:cNvSpPr>
            <a:spLocks noGrp="1"/>
          </p:cNvSpPr>
          <p:nvPr>
            <p:ph type="subTitle" idx="1"/>
          </p:nvPr>
        </p:nvSpPr>
        <p:spPr>
          <a:xfrm>
            <a:off x="4557985" y="3216056"/>
            <a:ext cx="5015208" cy="3473887"/>
          </a:xfrm>
        </p:spPr>
        <p:txBody>
          <a:bodyPr vert="horz" lIns="91440" tIns="45720" rIns="91440" bIns="45720" rtlCol="0">
            <a:normAutofit fontScale="85000" lnSpcReduction="20000"/>
          </a:bodyPr>
          <a:lstStyle/>
          <a:p>
            <a:pPr algn="l"/>
            <a:r>
              <a:rPr lang="nl-NL" sz="3000" b="1" dirty="0">
                <a:solidFill>
                  <a:schemeClr val="accent3">
                    <a:lumMod val="75000"/>
                  </a:schemeClr>
                </a:solidFill>
              </a:rPr>
              <a:t>Analyse van de Economische Grondslagen van de Surinaamse Economie </a:t>
            </a:r>
            <a:endParaRPr lang="nl-NL" sz="3000" dirty="0">
              <a:solidFill>
                <a:schemeClr val="accent3">
                  <a:lumMod val="75000"/>
                </a:schemeClr>
              </a:solidFill>
            </a:endParaRPr>
          </a:p>
          <a:p>
            <a:pPr algn="l"/>
            <a:endParaRPr lang="en-US" dirty="0">
              <a:solidFill>
                <a:schemeClr val="tx1">
                  <a:lumMod val="75000"/>
                  <a:lumOff val="25000"/>
                </a:schemeClr>
              </a:solidFill>
            </a:endParaRPr>
          </a:p>
          <a:p>
            <a:pPr algn="l"/>
            <a:endParaRPr lang="en-US" sz="2000" dirty="0">
              <a:solidFill>
                <a:schemeClr val="tx1">
                  <a:lumMod val="75000"/>
                  <a:lumOff val="25000"/>
                </a:schemeClr>
              </a:solidFill>
            </a:endParaRPr>
          </a:p>
          <a:p>
            <a:pPr algn="l"/>
            <a:endParaRPr lang="nl-NL" sz="2000" dirty="0">
              <a:solidFill>
                <a:schemeClr val="tx1">
                  <a:lumMod val="75000"/>
                  <a:lumOff val="25000"/>
                </a:schemeClr>
              </a:solidFill>
            </a:endParaRPr>
          </a:p>
          <a:p>
            <a:pPr algn="l"/>
            <a:endParaRPr lang="nl-NL" sz="2000" dirty="0">
              <a:solidFill>
                <a:schemeClr val="tx1">
                  <a:lumMod val="75000"/>
                  <a:lumOff val="25000"/>
                </a:schemeClr>
              </a:solidFill>
            </a:endParaRPr>
          </a:p>
          <a:p>
            <a:pPr algn="l"/>
            <a:endParaRPr lang="nl-NL" sz="2000" dirty="0">
              <a:solidFill>
                <a:schemeClr val="tx1">
                  <a:lumMod val="75000"/>
                  <a:lumOff val="25000"/>
                </a:schemeClr>
              </a:solidFill>
            </a:endParaRPr>
          </a:p>
          <a:p>
            <a:pPr algn="l"/>
            <a:r>
              <a:rPr lang="nl-NL" sz="2100" dirty="0">
                <a:solidFill>
                  <a:schemeClr val="tx1">
                    <a:lumMod val="75000"/>
                    <a:lumOff val="25000"/>
                  </a:schemeClr>
                </a:solidFill>
              </a:rPr>
              <a:t>Ambassade Republiek Suriname</a:t>
            </a:r>
          </a:p>
          <a:p>
            <a:pPr algn="l"/>
            <a:r>
              <a:rPr lang="nl-NL" sz="2100" dirty="0">
                <a:solidFill>
                  <a:schemeClr val="tx1">
                    <a:lumMod val="75000"/>
                    <a:lumOff val="25000"/>
                  </a:schemeClr>
                </a:solidFill>
              </a:rPr>
              <a:t>Den Haag 21 september 2021</a:t>
            </a:r>
          </a:p>
          <a:p>
            <a:pPr algn="l">
              <a:buFont typeface="Wingdings 3" charset="2"/>
              <a:buChar char=""/>
            </a:pPr>
            <a:endParaRPr lang="en-US" dirty="0">
              <a:solidFill>
                <a:schemeClr val="tx1">
                  <a:lumMod val="75000"/>
                  <a:lumOff val="25000"/>
                </a:schemeClr>
              </a:solidFill>
            </a:endParaRPr>
          </a:p>
        </p:txBody>
      </p:sp>
      <p:sp>
        <p:nvSpPr>
          <p:cNvPr id="4" name="TextBox 3">
            <a:extLst>
              <a:ext uri="{FF2B5EF4-FFF2-40B4-BE49-F238E27FC236}">
                <a16:creationId xmlns:a16="http://schemas.microsoft.com/office/drawing/2014/main" id="{7B14C347-3D4F-43DC-89EC-D9566C387E51}"/>
              </a:ext>
            </a:extLst>
          </p:cNvPr>
          <p:cNvSpPr txBox="1"/>
          <p:nvPr/>
        </p:nvSpPr>
        <p:spPr>
          <a:xfrm>
            <a:off x="941033" y="5379868"/>
            <a:ext cx="3275860" cy="1200329"/>
          </a:xfrm>
          <a:prstGeom prst="rect">
            <a:avLst/>
          </a:prstGeom>
          <a:noFill/>
        </p:spPr>
        <p:txBody>
          <a:bodyPr wrap="square" rtlCol="0">
            <a:spAutoFit/>
          </a:bodyPr>
          <a:lstStyle/>
          <a:p>
            <a:r>
              <a:rPr lang="nl-NL" dirty="0"/>
              <a:t>Door:</a:t>
            </a:r>
          </a:p>
          <a:p>
            <a:pPr marL="342900" indent="-342900">
              <a:buAutoNum type="arabicPeriod"/>
            </a:pPr>
            <a:r>
              <a:rPr lang="nl-NL" dirty="0"/>
              <a:t>Prof. Dr. Anthony Caram</a:t>
            </a:r>
          </a:p>
          <a:p>
            <a:pPr marL="342900" indent="-342900">
              <a:buAutoNum type="arabicPeriod"/>
            </a:pPr>
            <a:r>
              <a:rPr lang="nl-NL" dirty="0"/>
              <a:t>Gerard Lau MBA, MSc.</a:t>
            </a:r>
          </a:p>
          <a:p>
            <a:pPr marL="342900" indent="-342900">
              <a:buAutoNum type="arabicPeriod"/>
            </a:pPr>
            <a:r>
              <a:rPr lang="nl-NL" dirty="0"/>
              <a:t>Dr. Marein van Schaaijk</a:t>
            </a:r>
          </a:p>
        </p:txBody>
      </p:sp>
    </p:spTree>
    <p:extLst>
      <p:ext uri="{BB962C8B-B14F-4D97-AF65-F5344CB8AC3E}">
        <p14:creationId xmlns:p14="http://schemas.microsoft.com/office/powerpoint/2010/main" val="1774921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 name="Rectangle 63">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83F0548-45FC-409C-B0BC-B16599269AA0}"/>
              </a:ext>
            </a:extLst>
          </p:cNvPr>
          <p:cNvSpPr>
            <a:spLocks noGrp="1"/>
          </p:cNvSpPr>
          <p:nvPr>
            <p:ph type="title"/>
          </p:nvPr>
        </p:nvSpPr>
        <p:spPr>
          <a:xfrm>
            <a:off x="1157513" y="505920"/>
            <a:ext cx="10197494" cy="1099457"/>
          </a:xfrm>
        </p:spPr>
        <p:txBody>
          <a:bodyPr>
            <a:normAutofit/>
          </a:bodyPr>
          <a:lstStyle/>
          <a:p>
            <a:r>
              <a:rPr lang="nl-NL" b="1" dirty="0"/>
              <a:t>Behoedzaam Scenario:</a:t>
            </a:r>
          </a:p>
        </p:txBody>
      </p:sp>
      <p:sp>
        <p:nvSpPr>
          <p:cNvPr id="66" name="Isosceles Triangle 65">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68" name="Isosceles Triangle 67">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14" name="Tijdelijke aanduiding voor inhoud 2">
            <a:extLst>
              <a:ext uri="{FF2B5EF4-FFF2-40B4-BE49-F238E27FC236}">
                <a16:creationId xmlns:a16="http://schemas.microsoft.com/office/drawing/2014/main" id="{9777E7E8-3115-4C77-AED1-0FBCAF37B18A}"/>
              </a:ext>
            </a:extLst>
          </p:cNvPr>
          <p:cNvGraphicFramePr>
            <a:graphicFrameLocks noGrp="1"/>
          </p:cNvGraphicFramePr>
          <p:nvPr>
            <p:ph idx="1"/>
            <p:extLst>
              <p:ext uri="{D42A27DB-BD31-4B8C-83A1-F6EECF244321}">
                <p14:modId xmlns:p14="http://schemas.microsoft.com/office/powerpoint/2010/main" val="1759314990"/>
              </p:ext>
            </p:extLst>
          </p:nvPr>
        </p:nvGraphicFramePr>
        <p:xfrm>
          <a:off x="1157513" y="1489104"/>
          <a:ext cx="9876974" cy="43723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83345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83F0548-45FC-409C-B0BC-B16599269AA0}"/>
              </a:ext>
            </a:extLst>
          </p:cNvPr>
          <p:cNvSpPr>
            <a:spLocks noGrp="1"/>
          </p:cNvSpPr>
          <p:nvPr>
            <p:ph type="title"/>
          </p:nvPr>
        </p:nvSpPr>
        <p:spPr>
          <a:xfrm>
            <a:off x="1194184" y="676077"/>
            <a:ext cx="10197494" cy="810827"/>
          </a:xfrm>
        </p:spPr>
        <p:txBody>
          <a:bodyPr>
            <a:normAutofit/>
          </a:bodyPr>
          <a:lstStyle/>
          <a:p>
            <a:r>
              <a:rPr lang="nl-NL" b="1" dirty="0"/>
              <a:t>Optimistisch Scenario:</a:t>
            </a:r>
          </a:p>
        </p:txBody>
      </p:sp>
      <p:sp>
        <p:nvSpPr>
          <p:cNvPr id="56" name="Isosceles Triangle 55">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8" name="Isosceles Triangle 57">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14" name="Tijdelijke aanduiding voor inhoud 2">
            <a:extLst>
              <a:ext uri="{FF2B5EF4-FFF2-40B4-BE49-F238E27FC236}">
                <a16:creationId xmlns:a16="http://schemas.microsoft.com/office/drawing/2014/main" id="{9777E7E8-3115-4C77-AED1-0FBCAF37B18A}"/>
              </a:ext>
            </a:extLst>
          </p:cNvPr>
          <p:cNvGraphicFramePr>
            <a:graphicFrameLocks noGrp="1"/>
          </p:cNvGraphicFramePr>
          <p:nvPr>
            <p:ph idx="1"/>
            <p:extLst>
              <p:ext uri="{D42A27DB-BD31-4B8C-83A1-F6EECF244321}">
                <p14:modId xmlns:p14="http://schemas.microsoft.com/office/powerpoint/2010/main" val="2709144278"/>
              </p:ext>
            </p:extLst>
          </p:nvPr>
        </p:nvGraphicFramePr>
        <p:xfrm>
          <a:off x="1194184" y="1584558"/>
          <a:ext cx="9961075" cy="44611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71663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 name="Rectangle 64">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1" name="Group 66">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68" name="Straight Connector 67">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9"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0"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1" name="Isosceles Triangle 70">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72"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3"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4"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75" name="Isosceles Triangle 74">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6" name="Isosceles Triangle 75">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82" name="Rectangle 77">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B4DE0372-5EB0-4968-8F30-47E610683E6E}"/>
              </a:ext>
            </a:extLst>
          </p:cNvPr>
          <p:cNvPicPr>
            <a:picLocks noChangeAspect="1"/>
          </p:cNvPicPr>
          <p:nvPr/>
        </p:nvPicPr>
        <p:blipFill>
          <a:blip r:embed="rId3"/>
          <a:stretch>
            <a:fillRect/>
          </a:stretch>
        </p:blipFill>
        <p:spPr>
          <a:xfrm>
            <a:off x="1123846" y="995691"/>
            <a:ext cx="9941259" cy="4598774"/>
          </a:xfrm>
          <a:prstGeom prst="rect">
            <a:avLst/>
          </a:prstGeom>
        </p:spPr>
      </p:pic>
      <mc:AlternateContent xmlns:mc="http://schemas.openxmlformats.org/markup-compatibility/2006" xmlns:pslz="http://schemas.microsoft.com/office/powerpoint/2016/slidezoom">
        <mc:Choice Requires="pslz">
          <p:graphicFrame>
            <p:nvGraphicFramePr>
              <p:cNvPr id="16" name="Slide Zoom 15">
                <a:extLst>
                  <a:ext uri="{FF2B5EF4-FFF2-40B4-BE49-F238E27FC236}">
                    <a16:creationId xmlns:a16="http://schemas.microsoft.com/office/drawing/2014/main" id="{93473D90-0B6C-426A-B722-9BF198606C3F}"/>
                  </a:ext>
                </a:extLst>
              </p:cNvPr>
              <p:cNvGraphicFramePr>
                <a:graphicFrameLocks noChangeAspect="1"/>
              </p:cNvGraphicFramePr>
              <p:nvPr>
                <p:extLst>
                  <p:ext uri="{D42A27DB-BD31-4B8C-83A1-F6EECF244321}">
                    <p14:modId xmlns:p14="http://schemas.microsoft.com/office/powerpoint/2010/main" val="1844754222"/>
                  </p:ext>
                </p:extLst>
              </p:nvPr>
            </p:nvGraphicFramePr>
            <p:xfrm>
              <a:off x="2055978" y="5911176"/>
              <a:ext cx="716340" cy="402941"/>
            </p:xfrm>
            <a:graphic>
              <a:graphicData uri="http://schemas.microsoft.com/office/powerpoint/2016/slidezoom">
                <pslz:sldZm>
                  <pslz:sldZmObj sldId="286" cId="2812238294">
                    <pslz:zmPr id="{EEAF32DB-DF5C-4227-A0D2-F38A85C5A6B2}" returnToParent="0" transitionDur="1000">
                      <p166:blipFill xmlns:p166="http://schemas.microsoft.com/office/powerpoint/2016/6/main">
                        <a:blip r:embed="rId4"/>
                        <a:stretch>
                          <a:fillRect/>
                        </a:stretch>
                      </p166:blipFill>
                      <p166:spPr xmlns:p166="http://schemas.microsoft.com/office/powerpoint/2016/6/main">
                        <a:xfrm>
                          <a:off x="0" y="0"/>
                          <a:ext cx="716340" cy="402941"/>
                        </a:xfrm>
                        <a:prstGeom prst="rect">
                          <a:avLst/>
                        </a:prstGeom>
                        <a:ln w="3175">
                          <a:solidFill>
                            <a:prstClr val="ltGray"/>
                          </a:solidFill>
                        </a:ln>
                      </p166:spPr>
                    </pslz:zmPr>
                  </pslz:sldZmObj>
                </pslz:sldZm>
              </a:graphicData>
            </a:graphic>
          </p:graphicFrame>
        </mc:Choice>
        <mc:Fallback xmlns="">
          <p:pic>
            <p:nvPicPr>
              <p:cNvPr id="16" name="Slide Zoom 15">
                <a:hlinkClick r:id="rId5" action="ppaction://hlinksldjump"/>
                <a:extLst>
                  <a:ext uri="{FF2B5EF4-FFF2-40B4-BE49-F238E27FC236}">
                    <a16:creationId xmlns:a16="http://schemas.microsoft.com/office/drawing/2014/main" id="{93473D90-0B6C-426A-B722-9BF198606C3F}"/>
                  </a:ext>
                </a:extLst>
              </p:cNvPr>
              <p:cNvPicPr>
                <a:picLocks noGrp="1" noRot="1" noChangeAspect="1" noMove="1" noResize="1" noEditPoints="1" noAdjustHandles="1" noChangeArrowheads="1" noChangeShapeType="1"/>
              </p:cNvPicPr>
              <p:nvPr/>
            </p:nvPicPr>
            <p:blipFill>
              <a:blip r:embed="rId6"/>
              <a:stretch>
                <a:fillRect/>
              </a:stretch>
            </p:blipFill>
            <p:spPr>
              <a:xfrm>
                <a:off x="2055978" y="5911176"/>
                <a:ext cx="716340" cy="402941"/>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22" name="Slide Zoom 21">
                <a:extLst>
                  <a:ext uri="{FF2B5EF4-FFF2-40B4-BE49-F238E27FC236}">
                    <a16:creationId xmlns:a16="http://schemas.microsoft.com/office/drawing/2014/main" id="{EEC1EB1A-CCC8-4FFF-A174-57EA4F6B6DA5}"/>
                  </a:ext>
                </a:extLst>
              </p:cNvPr>
              <p:cNvGraphicFramePr>
                <a:graphicFrameLocks noChangeAspect="1"/>
              </p:cNvGraphicFramePr>
              <p:nvPr>
                <p:extLst>
                  <p:ext uri="{D42A27DB-BD31-4B8C-83A1-F6EECF244321}">
                    <p14:modId xmlns:p14="http://schemas.microsoft.com/office/powerpoint/2010/main" val="1343729680"/>
                  </p:ext>
                </p:extLst>
              </p:nvPr>
            </p:nvGraphicFramePr>
            <p:xfrm>
              <a:off x="1116616" y="5911177"/>
              <a:ext cx="716340" cy="402941"/>
            </p:xfrm>
            <a:graphic>
              <a:graphicData uri="http://schemas.microsoft.com/office/powerpoint/2016/slidezoom">
                <pslz:sldZm>
                  <pslz:sldZmObj sldId="291" cId="1892265655">
                    <pslz:zmPr id="{78EA0A4C-A3C5-4DCD-8DF0-DB4AB3132776}" returnToParent="0" transitionDur="1000">
                      <p166:blipFill xmlns:p166="http://schemas.microsoft.com/office/powerpoint/2016/6/main">
                        <a:blip r:embed="rId7"/>
                        <a:stretch>
                          <a:fillRect/>
                        </a:stretch>
                      </p166:blipFill>
                      <p166:spPr xmlns:p166="http://schemas.microsoft.com/office/powerpoint/2016/6/main">
                        <a:xfrm>
                          <a:off x="0" y="0"/>
                          <a:ext cx="716340" cy="402941"/>
                        </a:xfrm>
                        <a:prstGeom prst="rect">
                          <a:avLst/>
                        </a:prstGeom>
                        <a:ln w="3175">
                          <a:solidFill>
                            <a:prstClr val="ltGray"/>
                          </a:solidFill>
                        </a:ln>
                      </p166:spPr>
                    </pslz:zmPr>
                  </pslz:sldZmObj>
                </pslz:sldZm>
              </a:graphicData>
            </a:graphic>
          </p:graphicFrame>
        </mc:Choice>
        <mc:Fallback xmlns="">
          <p:pic>
            <p:nvPicPr>
              <p:cNvPr id="22" name="Slide Zoom 21">
                <a:hlinkClick r:id="rId8" action="ppaction://hlinksldjump"/>
                <a:extLst>
                  <a:ext uri="{FF2B5EF4-FFF2-40B4-BE49-F238E27FC236}">
                    <a16:creationId xmlns:a16="http://schemas.microsoft.com/office/drawing/2014/main" id="{EEC1EB1A-CCC8-4FFF-A174-57EA4F6B6DA5}"/>
                  </a:ext>
                </a:extLst>
              </p:cNvPr>
              <p:cNvPicPr>
                <a:picLocks noGrp="1" noRot="1" noChangeAspect="1" noMove="1" noResize="1" noEditPoints="1" noAdjustHandles="1" noChangeArrowheads="1" noChangeShapeType="1"/>
              </p:cNvPicPr>
              <p:nvPr/>
            </p:nvPicPr>
            <p:blipFill>
              <a:blip r:embed="rId9"/>
              <a:stretch>
                <a:fillRect/>
              </a:stretch>
            </p:blipFill>
            <p:spPr>
              <a:xfrm>
                <a:off x="1116616" y="5911177"/>
                <a:ext cx="716340" cy="402941"/>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4" name="Slide Zoom 3">
                <a:extLst>
                  <a:ext uri="{FF2B5EF4-FFF2-40B4-BE49-F238E27FC236}">
                    <a16:creationId xmlns:a16="http://schemas.microsoft.com/office/drawing/2014/main" id="{28A335BF-1C71-4066-BB3C-C97EBE572803}"/>
                  </a:ext>
                </a:extLst>
              </p:cNvPr>
              <p:cNvGraphicFramePr>
                <a:graphicFrameLocks noChangeAspect="1"/>
              </p:cNvGraphicFramePr>
              <p:nvPr>
                <p:extLst>
                  <p:ext uri="{D42A27DB-BD31-4B8C-83A1-F6EECF244321}">
                    <p14:modId xmlns:p14="http://schemas.microsoft.com/office/powerpoint/2010/main" val="2659038248"/>
                  </p:ext>
                </p:extLst>
              </p:nvPr>
            </p:nvGraphicFramePr>
            <p:xfrm>
              <a:off x="2999515" y="5913210"/>
              <a:ext cx="716340" cy="402941"/>
            </p:xfrm>
            <a:graphic>
              <a:graphicData uri="http://schemas.microsoft.com/office/powerpoint/2016/slidezoom">
                <pslz:sldZm>
                  <pslz:sldZmObj sldId="290" cId="3457616166">
                    <pslz:zmPr id="{03275E7F-A406-45F1-9C52-9D55CC25C4BE}" returnToParent="0" transitionDur="1000">
                      <p166:blipFill xmlns:p166="http://schemas.microsoft.com/office/powerpoint/2016/6/main">
                        <a:blip r:embed="rId10"/>
                        <a:stretch>
                          <a:fillRect/>
                        </a:stretch>
                      </p166:blipFill>
                      <p166:spPr xmlns:p166="http://schemas.microsoft.com/office/powerpoint/2016/6/main">
                        <a:xfrm>
                          <a:off x="0" y="0"/>
                          <a:ext cx="716340" cy="402941"/>
                        </a:xfrm>
                        <a:prstGeom prst="rect">
                          <a:avLst/>
                        </a:prstGeom>
                        <a:ln w="3175">
                          <a:solidFill>
                            <a:prstClr val="ltGray"/>
                          </a:solidFill>
                        </a:ln>
                      </p166:spPr>
                    </pslz:zmPr>
                  </pslz:sldZmObj>
                </pslz:sldZm>
              </a:graphicData>
            </a:graphic>
          </p:graphicFrame>
        </mc:Choice>
        <mc:Fallback xmlns="">
          <p:pic>
            <p:nvPicPr>
              <p:cNvPr id="4" name="Slide Zoom 3">
                <a:hlinkClick r:id="rId11" action="ppaction://hlinksldjump"/>
                <a:extLst>
                  <a:ext uri="{FF2B5EF4-FFF2-40B4-BE49-F238E27FC236}">
                    <a16:creationId xmlns:a16="http://schemas.microsoft.com/office/drawing/2014/main" id="{28A335BF-1C71-4066-BB3C-C97EBE572803}"/>
                  </a:ext>
                </a:extLst>
              </p:cNvPr>
              <p:cNvPicPr>
                <a:picLocks noGrp="1" noRot="1" noChangeAspect="1" noMove="1" noResize="1" noEditPoints="1" noAdjustHandles="1" noChangeArrowheads="1" noChangeShapeType="1"/>
              </p:cNvPicPr>
              <p:nvPr/>
            </p:nvPicPr>
            <p:blipFill>
              <a:blip r:embed="rId12"/>
              <a:stretch>
                <a:fillRect/>
              </a:stretch>
            </p:blipFill>
            <p:spPr>
              <a:xfrm>
                <a:off x="2999515" y="5913210"/>
                <a:ext cx="716340" cy="402941"/>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6" name="Slide Zoom 5">
                <a:extLst>
                  <a:ext uri="{FF2B5EF4-FFF2-40B4-BE49-F238E27FC236}">
                    <a16:creationId xmlns:a16="http://schemas.microsoft.com/office/drawing/2014/main" id="{4EE46301-81EC-4202-91F2-32204A08D0FC}"/>
                  </a:ext>
                </a:extLst>
              </p:cNvPr>
              <p:cNvGraphicFramePr>
                <a:graphicFrameLocks noChangeAspect="1"/>
              </p:cNvGraphicFramePr>
              <p:nvPr>
                <p:extLst>
                  <p:ext uri="{D42A27DB-BD31-4B8C-83A1-F6EECF244321}">
                    <p14:modId xmlns:p14="http://schemas.microsoft.com/office/powerpoint/2010/main" val="3575719518"/>
                  </p:ext>
                </p:extLst>
              </p:nvPr>
            </p:nvGraphicFramePr>
            <p:xfrm>
              <a:off x="3930353" y="5925488"/>
              <a:ext cx="716340" cy="402941"/>
            </p:xfrm>
            <a:graphic>
              <a:graphicData uri="http://schemas.microsoft.com/office/powerpoint/2016/slidezoom">
                <pslz:sldZm>
                  <pslz:sldZmObj sldId="283" cId="2610319164">
                    <pslz:zmPr id="{A3A5AA4B-6BFE-44C3-BA97-9666DD5F8AE4}" returnToParent="0" transitionDur="1000">
                      <p166:blipFill xmlns:p166="http://schemas.microsoft.com/office/powerpoint/2016/6/main">
                        <a:blip r:embed="rId13"/>
                        <a:stretch>
                          <a:fillRect/>
                        </a:stretch>
                      </p166:blipFill>
                      <p166:spPr xmlns:p166="http://schemas.microsoft.com/office/powerpoint/2016/6/main">
                        <a:xfrm>
                          <a:off x="0" y="0"/>
                          <a:ext cx="716340" cy="402941"/>
                        </a:xfrm>
                        <a:prstGeom prst="rect">
                          <a:avLst/>
                        </a:prstGeom>
                        <a:ln w="3175">
                          <a:solidFill>
                            <a:prstClr val="ltGray"/>
                          </a:solidFill>
                        </a:ln>
                      </p166:spPr>
                    </pslz:zmPr>
                  </pslz:sldZmObj>
                </pslz:sldZm>
              </a:graphicData>
            </a:graphic>
          </p:graphicFrame>
        </mc:Choice>
        <mc:Fallback xmlns="">
          <p:pic>
            <p:nvPicPr>
              <p:cNvPr id="6" name="Slide Zoom 5">
                <a:hlinkClick r:id="rId14" action="ppaction://hlinksldjump"/>
                <a:extLst>
                  <a:ext uri="{FF2B5EF4-FFF2-40B4-BE49-F238E27FC236}">
                    <a16:creationId xmlns:a16="http://schemas.microsoft.com/office/drawing/2014/main" id="{4EE46301-81EC-4202-91F2-32204A08D0FC}"/>
                  </a:ext>
                </a:extLst>
              </p:cNvPr>
              <p:cNvPicPr>
                <a:picLocks noGrp="1" noRot="1" noChangeAspect="1" noMove="1" noResize="1" noEditPoints="1" noAdjustHandles="1" noChangeArrowheads="1" noChangeShapeType="1"/>
              </p:cNvPicPr>
              <p:nvPr/>
            </p:nvPicPr>
            <p:blipFill>
              <a:blip r:embed="rId15"/>
              <a:stretch>
                <a:fillRect/>
              </a:stretch>
            </p:blipFill>
            <p:spPr>
              <a:xfrm>
                <a:off x="3930353" y="5925488"/>
                <a:ext cx="716340" cy="402941"/>
              </a:xfrm>
              <a:prstGeom prst="rect">
                <a:avLst/>
              </a:prstGeom>
              <a:ln w="3175">
                <a:solidFill>
                  <a:prstClr val="ltGray"/>
                </a:solidFill>
              </a:ln>
            </p:spPr>
          </p:pic>
        </mc:Fallback>
      </mc:AlternateContent>
      <p:sp>
        <p:nvSpPr>
          <p:cNvPr id="2" name="TextBox 1">
            <a:extLst>
              <a:ext uri="{FF2B5EF4-FFF2-40B4-BE49-F238E27FC236}">
                <a16:creationId xmlns:a16="http://schemas.microsoft.com/office/drawing/2014/main" id="{ED4FC230-909D-44F5-B088-3FB6E9C7C3CE}"/>
              </a:ext>
            </a:extLst>
          </p:cNvPr>
          <p:cNvSpPr txBox="1"/>
          <p:nvPr/>
        </p:nvSpPr>
        <p:spPr>
          <a:xfrm>
            <a:off x="932678" y="5711121"/>
            <a:ext cx="3173396" cy="200055"/>
          </a:xfrm>
          <a:prstGeom prst="rect">
            <a:avLst/>
          </a:prstGeom>
          <a:noFill/>
        </p:spPr>
        <p:txBody>
          <a:bodyPr wrap="square" rtlCol="0">
            <a:spAutoFit/>
          </a:bodyPr>
          <a:lstStyle/>
          <a:p>
            <a:pPr algn="ctr"/>
            <a:r>
              <a:rPr lang="nl-NL" sz="700"/>
              <a:t>Deze slides zijn via Slide Show te benaderen en links onder navigeren  </a:t>
            </a:r>
            <a:endParaRPr lang="nl-NL" sz="700" dirty="0"/>
          </a:p>
        </p:txBody>
      </p:sp>
    </p:spTree>
    <p:extLst>
      <p:ext uri="{BB962C8B-B14F-4D97-AF65-F5344CB8AC3E}">
        <p14:creationId xmlns:p14="http://schemas.microsoft.com/office/powerpoint/2010/main" val="2039849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651000"/>
            <a:ext cx="9144000" cy="3261553"/>
          </a:xfrm>
        </p:spPr>
        <p:txBody>
          <a:bodyPr>
            <a:normAutofit/>
          </a:bodyPr>
          <a:lstStyle/>
          <a:p>
            <a:pPr algn="ctr"/>
            <a:r>
              <a:rPr lang="nl-NL" sz="2800" b="1" dirty="0"/>
              <a:t>HET MACROABC MODEL:</a:t>
            </a:r>
            <a:br>
              <a:rPr lang="nl-NL" sz="2800" b="1" dirty="0"/>
            </a:br>
            <a:r>
              <a:rPr lang="nl-NL" sz="2800" b="1" dirty="0"/>
              <a:t>De Nieuwe Ontwikkelingen En Hun Effecten</a:t>
            </a:r>
            <a:br>
              <a:rPr lang="nl-NL" sz="2800" b="1" dirty="0"/>
            </a:br>
            <a:br>
              <a:rPr lang="en-US" sz="2800" b="1" dirty="0"/>
            </a:br>
            <a:br>
              <a:rPr lang="en-US" sz="2800" b="1" dirty="0"/>
            </a:br>
            <a:br>
              <a:rPr lang="en-US" sz="2800" b="1" dirty="0"/>
            </a:br>
            <a:r>
              <a:rPr lang="en-US" sz="2800" b="1" dirty="0"/>
              <a:t>Dr. Marein van Schaaijk</a:t>
            </a:r>
          </a:p>
        </p:txBody>
      </p:sp>
      <p:sp>
        <p:nvSpPr>
          <p:cNvPr id="3" name="Ondertitel 2"/>
          <p:cNvSpPr>
            <a:spLocks noGrp="1"/>
          </p:cNvSpPr>
          <p:nvPr>
            <p:ph type="subTitle" idx="1"/>
          </p:nvPr>
        </p:nvSpPr>
        <p:spPr>
          <a:xfrm>
            <a:off x="2212532" y="5854233"/>
            <a:ext cx="7766936" cy="461900"/>
          </a:xfrm>
        </p:spPr>
        <p:txBody>
          <a:bodyPr>
            <a:normAutofit/>
          </a:bodyPr>
          <a:lstStyle/>
          <a:p>
            <a:pPr algn="ctr"/>
            <a:r>
              <a:rPr lang="en-US" sz="2000" b="1" dirty="0"/>
              <a:t>Den Haag, 21 september 2021</a:t>
            </a:r>
          </a:p>
        </p:txBody>
      </p:sp>
    </p:spTree>
    <p:extLst>
      <p:ext uri="{BB962C8B-B14F-4D97-AF65-F5344CB8AC3E}">
        <p14:creationId xmlns:p14="http://schemas.microsoft.com/office/powerpoint/2010/main" val="14229114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4A0849-7DE6-41DD-B4A7-42FDF9EBC17B}"/>
              </a:ext>
            </a:extLst>
          </p:cNvPr>
          <p:cNvSpPr>
            <a:spLocks noGrp="1"/>
          </p:cNvSpPr>
          <p:nvPr>
            <p:ph type="title"/>
          </p:nvPr>
        </p:nvSpPr>
        <p:spPr>
          <a:xfrm>
            <a:off x="622302" y="534258"/>
            <a:ext cx="8596668" cy="883534"/>
          </a:xfrm>
        </p:spPr>
        <p:txBody>
          <a:bodyPr>
            <a:normAutofit/>
          </a:bodyPr>
          <a:lstStyle/>
          <a:p>
            <a:r>
              <a:rPr lang="nl-NL" sz="3200" b="1" dirty="0"/>
              <a:t>Recente data (Marein van Schaaijk)</a:t>
            </a:r>
          </a:p>
        </p:txBody>
      </p:sp>
      <p:sp>
        <p:nvSpPr>
          <p:cNvPr id="3" name="Tijdelijke aanduiding voor inhoud 2">
            <a:extLst>
              <a:ext uri="{FF2B5EF4-FFF2-40B4-BE49-F238E27FC236}">
                <a16:creationId xmlns:a16="http://schemas.microsoft.com/office/drawing/2014/main" id="{9DFE6580-FB0C-4CF8-832F-1BA6ADDCF1A2}"/>
              </a:ext>
            </a:extLst>
          </p:cNvPr>
          <p:cNvSpPr>
            <a:spLocks noGrp="1"/>
          </p:cNvSpPr>
          <p:nvPr>
            <p:ph idx="1"/>
          </p:nvPr>
        </p:nvSpPr>
        <p:spPr>
          <a:xfrm>
            <a:off x="588434" y="1417792"/>
            <a:ext cx="9927165" cy="5330142"/>
          </a:xfrm>
        </p:spPr>
        <p:txBody>
          <a:bodyPr>
            <a:noAutofit/>
          </a:bodyPr>
          <a:lstStyle/>
          <a:p>
            <a:pPr marL="342900" marR="0" lvl="0" indent="-342900" algn="l" defTabSz="457200" rtl="0" eaLnBrk="1" fontAlgn="auto" latinLnBrk="0" hangingPunct="1">
              <a:lnSpc>
                <a:spcPct val="100000"/>
              </a:lnSpc>
              <a:spcBef>
                <a:spcPts val="1000"/>
              </a:spcBef>
              <a:spcAft>
                <a:spcPts val="0"/>
              </a:spcAft>
              <a:buClr>
                <a:srgbClr val="A5B592"/>
              </a:buClr>
              <a:buSzPct val="80000"/>
              <a:buFont typeface="Wingdings 3" charset="2"/>
              <a:buChar char=""/>
              <a:tabLst/>
              <a:defRPr/>
            </a:pPr>
            <a:r>
              <a:rPr lang="nl-NL" sz="2200" dirty="0">
                <a:latin typeface="+mj-lt"/>
              </a:rPr>
              <a:t>Bank koers in oktober 2020 klom van 7,5 naar 14,3 en in juni 2021 naar 21, gelijk aan de gemiddelde koers van 2021 die werd voorspeld in het behoedzaam scenario.</a:t>
            </a:r>
          </a:p>
          <a:p>
            <a:pPr marL="342900" marR="0" lvl="0" indent="-342900" algn="l" defTabSz="457200" rtl="0" eaLnBrk="1" fontAlgn="auto" latinLnBrk="0" hangingPunct="1">
              <a:lnSpc>
                <a:spcPct val="100000"/>
              </a:lnSpc>
              <a:spcBef>
                <a:spcPts val="1000"/>
              </a:spcBef>
              <a:spcAft>
                <a:spcPts val="0"/>
              </a:spcAft>
              <a:buClr>
                <a:srgbClr val="A5B592"/>
              </a:buClr>
              <a:buSzPct val="80000"/>
              <a:buFont typeface="Wingdings 3" charset="2"/>
              <a:buChar char=""/>
              <a:tabLst/>
              <a:defRPr/>
            </a:pPr>
            <a:r>
              <a:rPr lang="nl-NL" sz="2200" dirty="0">
                <a:latin typeface="+mj-lt"/>
              </a:rPr>
              <a:t>Het stoppen van de monetaire financiering in oktober 2020 is te danken aan de invoerrechten op basis van de marktkoers in oktober 2020.</a:t>
            </a:r>
          </a:p>
          <a:p>
            <a:pPr marL="342900" marR="0" lvl="0" indent="-342900" algn="l" defTabSz="457200" rtl="0" eaLnBrk="1" fontAlgn="auto" latinLnBrk="0" hangingPunct="1">
              <a:lnSpc>
                <a:spcPct val="100000"/>
              </a:lnSpc>
              <a:spcBef>
                <a:spcPts val="1000"/>
              </a:spcBef>
              <a:spcAft>
                <a:spcPts val="0"/>
              </a:spcAft>
              <a:buClr>
                <a:srgbClr val="A5B592"/>
              </a:buClr>
              <a:buSzPct val="80000"/>
              <a:buFont typeface="Wingdings 3" charset="2"/>
              <a:buChar char=""/>
              <a:tabLst/>
              <a:defRPr/>
            </a:pPr>
            <a:r>
              <a:rPr lang="nl-NL" sz="2200" dirty="0">
                <a:latin typeface="+mj-lt"/>
              </a:rPr>
              <a:t>Ondanks het feit dat de STAFF Level Agreement met het IMF nog niet leidde tot het loskomen van de lening van US$ 690 mln.  </a:t>
            </a:r>
          </a:p>
          <a:p>
            <a:pPr marL="342900" marR="0" lvl="0" indent="-342900" algn="l" defTabSz="457200" rtl="0" eaLnBrk="1" fontAlgn="auto" latinLnBrk="0" hangingPunct="1">
              <a:lnSpc>
                <a:spcPct val="100000"/>
              </a:lnSpc>
              <a:spcBef>
                <a:spcPts val="1000"/>
              </a:spcBef>
              <a:spcAft>
                <a:spcPts val="0"/>
              </a:spcAft>
              <a:buClr>
                <a:srgbClr val="A5B592"/>
              </a:buClr>
              <a:buSzPct val="80000"/>
              <a:buFont typeface="Wingdings 3" charset="2"/>
              <a:buChar char=""/>
              <a:tabLst/>
              <a:defRPr/>
            </a:pPr>
            <a:r>
              <a:rPr lang="nl-NL" sz="2200" dirty="0">
                <a:latin typeface="+mj-lt"/>
              </a:rPr>
              <a:t>In september 2021 is additioneel US$ 175 mln. aan Special </a:t>
            </a:r>
            <a:r>
              <a:rPr lang="nl-NL" sz="2200" dirty="0" err="1">
                <a:latin typeface="+mj-lt"/>
              </a:rPr>
              <a:t>Drawing</a:t>
            </a:r>
            <a:r>
              <a:rPr lang="nl-NL" sz="2200" dirty="0">
                <a:latin typeface="+mj-lt"/>
              </a:rPr>
              <a:t> </a:t>
            </a:r>
            <a:r>
              <a:rPr lang="nl-NL" sz="2200" dirty="0" err="1">
                <a:latin typeface="+mj-lt"/>
              </a:rPr>
              <a:t>Rights</a:t>
            </a:r>
            <a:r>
              <a:rPr lang="nl-NL" sz="2200" dirty="0">
                <a:latin typeface="+mj-lt"/>
              </a:rPr>
              <a:t> ontvangen, waardoor de Buitenlandse Valuta positie per begin september 2021 volgens de weekstaten van de CBVS gestegen.</a:t>
            </a:r>
          </a:p>
          <a:p>
            <a:pPr marL="342900" marR="0" lvl="0" indent="-342900" algn="l" defTabSz="457200" rtl="0" eaLnBrk="1" fontAlgn="auto" latinLnBrk="0" hangingPunct="1">
              <a:lnSpc>
                <a:spcPct val="100000"/>
              </a:lnSpc>
              <a:spcBef>
                <a:spcPts val="1000"/>
              </a:spcBef>
              <a:spcAft>
                <a:spcPts val="0"/>
              </a:spcAft>
              <a:buClr>
                <a:srgbClr val="A5B592"/>
              </a:buClr>
              <a:buSzPct val="80000"/>
              <a:buFont typeface="Wingdings 3" charset="2"/>
              <a:buChar char=""/>
              <a:tabLst/>
              <a:defRPr/>
            </a:pPr>
            <a:r>
              <a:rPr lang="nl-NL" sz="2200" dirty="0">
                <a:latin typeface="+mj-lt"/>
              </a:rPr>
              <a:t>Stoppen van de monetaire financiering ondanks vertraging in de verlaging van de elektriciteitssubsidies en de verhoging van de omzetbelasting, en mede omdat de verhoging van de Overheidssalarissen achter is gebleven bij de inflatie. </a:t>
            </a:r>
          </a:p>
        </p:txBody>
      </p:sp>
    </p:spTree>
    <p:extLst>
      <p:ext uri="{BB962C8B-B14F-4D97-AF65-F5344CB8AC3E}">
        <p14:creationId xmlns:p14="http://schemas.microsoft.com/office/powerpoint/2010/main" val="3130093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B7A5C0-1140-4CD9-978A-57CB4D64A6B4}"/>
              </a:ext>
            </a:extLst>
          </p:cNvPr>
          <p:cNvSpPr>
            <a:spLocks noGrp="1"/>
          </p:cNvSpPr>
          <p:nvPr>
            <p:ph type="title"/>
          </p:nvPr>
        </p:nvSpPr>
        <p:spPr>
          <a:xfrm>
            <a:off x="677334" y="609600"/>
            <a:ext cx="8596668" cy="850900"/>
          </a:xfrm>
        </p:spPr>
        <p:txBody>
          <a:bodyPr>
            <a:normAutofit/>
          </a:bodyPr>
          <a:lstStyle/>
          <a:p>
            <a:r>
              <a:rPr lang="nl-NL" sz="3200" b="1" dirty="0"/>
              <a:t>Discussie Reële Lonen</a:t>
            </a:r>
          </a:p>
        </p:txBody>
      </p:sp>
      <p:sp>
        <p:nvSpPr>
          <p:cNvPr id="3" name="Tijdelijke aanduiding voor inhoud 2">
            <a:extLst>
              <a:ext uri="{FF2B5EF4-FFF2-40B4-BE49-F238E27FC236}">
                <a16:creationId xmlns:a16="http://schemas.microsoft.com/office/drawing/2014/main" id="{8A544F42-183C-40CB-9F1E-F8937029B362}"/>
              </a:ext>
            </a:extLst>
          </p:cNvPr>
          <p:cNvSpPr>
            <a:spLocks noGrp="1"/>
          </p:cNvSpPr>
          <p:nvPr>
            <p:ph idx="1"/>
          </p:nvPr>
        </p:nvSpPr>
        <p:spPr>
          <a:xfrm>
            <a:off x="677334" y="1392766"/>
            <a:ext cx="9457268" cy="5270500"/>
          </a:xfrm>
        </p:spPr>
        <p:txBody>
          <a:bodyPr>
            <a:noAutofit/>
          </a:bodyPr>
          <a:lstStyle/>
          <a:p>
            <a:r>
              <a:rPr lang="nl-NL" sz="2200" dirty="0"/>
              <a:t>Er is schaarste aan deviezen. Dus de invoer moet omlaag, of de uitvoer omhoog. Dat laatste is echter niet op korte termijn mogelijk.</a:t>
            </a:r>
          </a:p>
          <a:p>
            <a:r>
              <a:rPr lang="nl-NL" sz="2200" dirty="0"/>
              <a:t>Zonder pakket maatregelen met bestedingsbeperking dat leidt tot minder invoer, zal de koers blijven stijgen.</a:t>
            </a:r>
          </a:p>
          <a:p>
            <a:r>
              <a:rPr lang="nl-NL" sz="2200" dirty="0"/>
              <a:t>Depreciatie leidt echter tot koopkracht toename voor personen met inkomen uit valuta, dus die kunnen meer gaan importeren. Met als gevolg nog meer depreciatie en nog meer reële loon daling.</a:t>
            </a:r>
          </a:p>
          <a:p>
            <a:r>
              <a:rPr lang="nl-NL" sz="2200" dirty="0"/>
              <a:t>Het behoedzame pakket zorgt voor minder koopkracht verlies, maar niet voor herstel koopkracht. Dat kan alleen door exportgroei.</a:t>
            </a:r>
          </a:p>
          <a:p>
            <a:r>
              <a:rPr lang="nl-NL" sz="2200" dirty="0"/>
              <a:t>Het behoedzame pakket leidt wel tot het verdwijnen van de stijging van de koers.</a:t>
            </a:r>
          </a:p>
        </p:txBody>
      </p:sp>
    </p:spTree>
    <p:extLst>
      <p:ext uri="{BB962C8B-B14F-4D97-AF65-F5344CB8AC3E}">
        <p14:creationId xmlns:p14="http://schemas.microsoft.com/office/powerpoint/2010/main" val="1737020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Tijdelijke aanduiding voor inhoud 6">
            <a:extLst>
              <a:ext uri="{FF2B5EF4-FFF2-40B4-BE49-F238E27FC236}">
                <a16:creationId xmlns:a16="http://schemas.microsoft.com/office/drawing/2014/main" id="{E24DAE04-819E-4FA9-8F8C-44D383EA7136}"/>
              </a:ext>
            </a:extLst>
          </p:cNvPr>
          <p:cNvPicPr>
            <a:picLocks noGrp="1" noChangeAspect="1"/>
          </p:cNvPicPr>
          <p:nvPr>
            <p:ph idx="1"/>
          </p:nvPr>
        </p:nvPicPr>
        <p:blipFill>
          <a:blip r:embed="rId2"/>
          <a:stretch>
            <a:fillRect/>
          </a:stretch>
        </p:blipFill>
        <p:spPr>
          <a:xfrm>
            <a:off x="960017" y="660637"/>
            <a:ext cx="8774291" cy="4972829"/>
          </a:xfrm>
          <a:prstGeom prst="rect">
            <a:avLst/>
          </a:prstGeom>
        </p:spPr>
      </p:pic>
    </p:spTree>
    <p:extLst>
      <p:ext uri="{BB962C8B-B14F-4D97-AF65-F5344CB8AC3E}">
        <p14:creationId xmlns:p14="http://schemas.microsoft.com/office/powerpoint/2010/main" val="3289340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08099B-D708-4020-B188-95D486C2CC0D}"/>
              </a:ext>
            </a:extLst>
          </p:cNvPr>
          <p:cNvSpPr>
            <a:spLocks noGrp="1"/>
          </p:cNvSpPr>
          <p:nvPr>
            <p:ph type="title"/>
          </p:nvPr>
        </p:nvSpPr>
        <p:spPr>
          <a:xfrm>
            <a:off x="1402977" y="9632522"/>
            <a:ext cx="10242177" cy="45719"/>
          </a:xfrm>
        </p:spPr>
        <p:txBody>
          <a:bodyPr>
            <a:normAutofit fontScale="90000"/>
          </a:bodyPr>
          <a:lstStyle/>
          <a:p>
            <a:endParaRPr lang="nl-NL" dirty="0"/>
          </a:p>
        </p:txBody>
      </p:sp>
      <p:pic>
        <p:nvPicPr>
          <p:cNvPr id="4" name="Tijdelijke aanduiding voor inhoud 3">
            <a:extLst>
              <a:ext uri="{FF2B5EF4-FFF2-40B4-BE49-F238E27FC236}">
                <a16:creationId xmlns:a16="http://schemas.microsoft.com/office/drawing/2014/main" id="{78F68DF5-3245-460A-9127-EF5D7B87BCB9}"/>
              </a:ext>
            </a:extLst>
          </p:cNvPr>
          <p:cNvPicPr>
            <a:picLocks noGrp="1" noChangeAspect="1"/>
          </p:cNvPicPr>
          <p:nvPr>
            <p:ph idx="1"/>
          </p:nvPr>
        </p:nvPicPr>
        <p:blipFill>
          <a:blip r:embed="rId2"/>
          <a:stretch>
            <a:fillRect/>
          </a:stretch>
        </p:blipFill>
        <p:spPr>
          <a:xfrm>
            <a:off x="503950" y="1474827"/>
            <a:ext cx="9239236" cy="3300030"/>
          </a:xfrm>
          <a:prstGeom prst="rect">
            <a:avLst/>
          </a:prstGeom>
        </p:spPr>
      </p:pic>
    </p:spTree>
    <p:extLst>
      <p:ext uri="{BB962C8B-B14F-4D97-AF65-F5344CB8AC3E}">
        <p14:creationId xmlns:p14="http://schemas.microsoft.com/office/powerpoint/2010/main" val="1868207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AFCD98-3952-4ADB-A8EE-BA343105DD20}"/>
              </a:ext>
            </a:extLst>
          </p:cNvPr>
          <p:cNvSpPr>
            <a:spLocks noGrp="1"/>
          </p:cNvSpPr>
          <p:nvPr>
            <p:ph type="title"/>
          </p:nvPr>
        </p:nvSpPr>
        <p:spPr>
          <a:xfrm>
            <a:off x="677334" y="609600"/>
            <a:ext cx="8596668" cy="727899"/>
          </a:xfrm>
        </p:spPr>
        <p:txBody>
          <a:bodyPr>
            <a:normAutofit/>
          </a:bodyPr>
          <a:lstStyle/>
          <a:p>
            <a:r>
              <a:rPr lang="nl-NL" sz="3200" b="1" dirty="0">
                <a:solidFill>
                  <a:schemeClr val="bg2">
                    <a:lumMod val="25000"/>
                  </a:schemeClr>
                </a:solidFill>
              </a:rPr>
              <a:t>Ten slotte</a:t>
            </a:r>
          </a:p>
        </p:txBody>
      </p:sp>
      <p:sp>
        <p:nvSpPr>
          <p:cNvPr id="3" name="Tijdelijke aanduiding voor inhoud 2">
            <a:extLst>
              <a:ext uri="{FF2B5EF4-FFF2-40B4-BE49-F238E27FC236}">
                <a16:creationId xmlns:a16="http://schemas.microsoft.com/office/drawing/2014/main" id="{240ECA41-8375-4704-9A73-CC751DAC3F42}"/>
              </a:ext>
            </a:extLst>
          </p:cNvPr>
          <p:cNvSpPr>
            <a:spLocks noGrp="1"/>
          </p:cNvSpPr>
          <p:nvPr>
            <p:ph idx="1"/>
          </p:nvPr>
        </p:nvSpPr>
        <p:spPr>
          <a:xfrm>
            <a:off x="677334" y="1495795"/>
            <a:ext cx="9304866" cy="4397005"/>
          </a:xfrm>
        </p:spPr>
        <p:txBody>
          <a:bodyPr>
            <a:normAutofit fontScale="92500" lnSpcReduction="10000"/>
          </a:bodyPr>
          <a:lstStyle/>
          <a:p>
            <a:r>
              <a:rPr lang="nl-NL" sz="2400" dirty="0"/>
              <a:t>De SRD/USD koers is sedert juni 2021 stabiel. En kan dat blijven als de verhoging van de ambtenaren salarissen kan worden gefinancierd uit de verhoging omzetbelasting en minder elektriciteitssubsidies. (Hoeveel dat precies is zal spoedig blijken)</a:t>
            </a:r>
          </a:p>
          <a:p>
            <a:r>
              <a:rPr lang="nl-NL" sz="2400" dirty="0"/>
              <a:t>De stabilisatie maatregelen 2020-2022 leiden tot minder reële loondaling dan er zou zijn bij no policy change. Maar leiden niet tot herstel van de koopkracht op niveau 2019.</a:t>
            </a:r>
          </a:p>
          <a:p>
            <a:r>
              <a:rPr lang="nl-NL" sz="2400" dirty="0"/>
              <a:t>Dat komt er pas als de exporten toenemen. </a:t>
            </a:r>
          </a:p>
          <a:p>
            <a:r>
              <a:rPr lang="nl-NL" sz="2400" dirty="0"/>
              <a:t>PM investeringen vanuit Olie en Gas sector.</a:t>
            </a:r>
          </a:p>
          <a:p>
            <a:r>
              <a:rPr lang="nl-NL" sz="2400" dirty="0"/>
              <a:t>Ook zonder de US$ 690 mln. van IMF kan koersstabiliteit worden bereikt.  Maar er zijn dan meer risico’s. De US$ 690 ml. kan de zekerheid van de deviezenvoorraad vergroten.  </a:t>
            </a:r>
          </a:p>
          <a:p>
            <a:endParaRPr lang="nl-NL" sz="2400" dirty="0"/>
          </a:p>
        </p:txBody>
      </p:sp>
    </p:spTree>
    <p:extLst>
      <p:ext uri="{BB962C8B-B14F-4D97-AF65-F5344CB8AC3E}">
        <p14:creationId xmlns:p14="http://schemas.microsoft.com/office/powerpoint/2010/main" val="2560862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7A64D7-D529-41DC-8F14-2AC1835A3987}"/>
              </a:ext>
            </a:extLst>
          </p:cNvPr>
          <p:cNvSpPr>
            <a:spLocks noGrp="1"/>
          </p:cNvSpPr>
          <p:nvPr>
            <p:ph type="title"/>
          </p:nvPr>
        </p:nvSpPr>
        <p:spPr>
          <a:xfrm>
            <a:off x="686834" y="1153572"/>
            <a:ext cx="3200400" cy="4461163"/>
          </a:xfrm>
        </p:spPr>
        <p:txBody>
          <a:bodyPr>
            <a:normAutofit/>
          </a:bodyPr>
          <a:lstStyle/>
          <a:p>
            <a:r>
              <a:rPr lang="nl-NL" dirty="0">
                <a:solidFill>
                  <a:srgbClr val="FFFFFF"/>
                </a:solidFill>
              </a:rPr>
              <a:t>The End</a:t>
            </a:r>
          </a:p>
        </p:txBody>
      </p:sp>
      <p:sp>
        <p:nvSpPr>
          <p:cNvPr id="3" name="Tijdelijke aanduiding voor inhoud 2">
            <a:extLst>
              <a:ext uri="{FF2B5EF4-FFF2-40B4-BE49-F238E27FC236}">
                <a16:creationId xmlns:a16="http://schemas.microsoft.com/office/drawing/2014/main" id="{8E95E73A-94AB-40D3-9964-BB21DDBF3862}"/>
              </a:ext>
            </a:extLst>
          </p:cNvPr>
          <p:cNvSpPr>
            <a:spLocks noGrp="1"/>
          </p:cNvSpPr>
          <p:nvPr>
            <p:ph idx="1"/>
          </p:nvPr>
        </p:nvSpPr>
        <p:spPr>
          <a:xfrm>
            <a:off x="1398277" y="695457"/>
            <a:ext cx="6906491" cy="5585619"/>
          </a:xfrm>
        </p:spPr>
        <p:txBody>
          <a:bodyPr anchor="ctr">
            <a:normAutofit/>
          </a:bodyPr>
          <a:lstStyle/>
          <a:p>
            <a:pPr marL="0" indent="0" algn="ctr">
              <a:buNone/>
            </a:pPr>
            <a:r>
              <a:rPr lang="nl-NL" sz="3600" dirty="0"/>
              <a:t>        Vragen &amp; Discussie </a:t>
            </a:r>
          </a:p>
          <a:p>
            <a:pPr marL="0" indent="0">
              <a:buNone/>
            </a:pPr>
            <a:endParaRPr lang="nl-NL" sz="3600" dirty="0"/>
          </a:p>
          <a:p>
            <a:pPr marL="0" indent="0" algn="ctr">
              <a:buNone/>
            </a:pPr>
            <a:r>
              <a:rPr lang="nl-NL" sz="3600" dirty="0"/>
              <a:t>   -Einde-</a:t>
            </a:r>
          </a:p>
        </p:txBody>
      </p:sp>
    </p:spTree>
    <p:extLst>
      <p:ext uri="{BB962C8B-B14F-4D97-AF65-F5344CB8AC3E}">
        <p14:creationId xmlns:p14="http://schemas.microsoft.com/office/powerpoint/2010/main" val="1191737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651000"/>
            <a:ext cx="9144000" cy="3261553"/>
          </a:xfrm>
        </p:spPr>
        <p:txBody>
          <a:bodyPr>
            <a:normAutofit/>
          </a:bodyPr>
          <a:lstStyle/>
          <a:p>
            <a:pPr algn="ctr"/>
            <a:r>
              <a:rPr lang="en-US" sz="2800" b="1" dirty="0"/>
              <a:t>ANALYSE VAN DE ECONOMISCHE GRONDSLAGEN</a:t>
            </a:r>
            <a:br>
              <a:rPr lang="en-US" sz="2800" b="1" dirty="0"/>
            </a:br>
            <a:r>
              <a:rPr lang="en-US" sz="2800" b="1" dirty="0"/>
              <a:t> VAN DE SURINAAMSE ECONOMIE:</a:t>
            </a:r>
            <a:br>
              <a:rPr lang="en-US" sz="2800" b="1" dirty="0"/>
            </a:br>
            <a:r>
              <a:rPr lang="en-US" sz="2800" b="1" dirty="0"/>
              <a:t>HET MACROABC MODEL</a:t>
            </a:r>
            <a:br>
              <a:rPr lang="en-US" sz="2800" b="1" dirty="0"/>
            </a:br>
            <a:br>
              <a:rPr lang="en-US" sz="2800" b="1" dirty="0"/>
            </a:br>
            <a:br>
              <a:rPr lang="en-US" sz="2800" b="1" dirty="0"/>
            </a:br>
            <a:br>
              <a:rPr lang="en-US" sz="2800" b="1" dirty="0"/>
            </a:br>
            <a:r>
              <a:rPr lang="en-US" sz="2800" b="1" dirty="0"/>
              <a:t>Dr.</a:t>
            </a:r>
            <a:r>
              <a:rPr lang="nl-NL" sz="2800" b="1" dirty="0"/>
              <a:t> Anthony Caram</a:t>
            </a:r>
            <a:endParaRPr lang="en-US" sz="2800" b="1" dirty="0"/>
          </a:p>
        </p:txBody>
      </p:sp>
      <p:sp>
        <p:nvSpPr>
          <p:cNvPr id="3" name="Ondertitel 2"/>
          <p:cNvSpPr>
            <a:spLocks noGrp="1"/>
          </p:cNvSpPr>
          <p:nvPr>
            <p:ph type="subTitle" idx="1"/>
          </p:nvPr>
        </p:nvSpPr>
        <p:spPr>
          <a:xfrm>
            <a:off x="2212532" y="5854233"/>
            <a:ext cx="7766936" cy="461900"/>
          </a:xfrm>
        </p:spPr>
        <p:txBody>
          <a:bodyPr>
            <a:normAutofit/>
          </a:bodyPr>
          <a:lstStyle/>
          <a:p>
            <a:pPr algn="ctr"/>
            <a:r>
              <a:rPr lang="en-US" sz="2000" b="1" dirty="0"/>
              <a:t>Den Haag, 21 september 2021</a:t>
            </a:r>
          </a:p>
        </p:txBody>
      </p:sp>
    </p:spTree>
    <p:extLst>
      <p:ext uri="{BB962C8B-B14F-4D97-AF65-F5344CB8AC3E}">
        <p14:creationId xmlns:p14="http://schemas.microsoft.com/office/powerpoint/2010/main" val="549090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54125-67BA-4BB6-A07E-70BFF0B6624E}"/>
              </a:ext>
            </a:extLst>
          </p:cNvPr>
          <p:cNvSpPr>
            <a:spLocks noGrp="1"/>
          </p:cNvSpPr>
          <p:nvPr>
            <p:ph type="title"/>
          </p:nvPr>
        </p:nvSpPr>
        <p:spPr/>
        <p:txBody>
          <a:bodyPr/>
          <a:lstStyle/>
          <a:p>
            <a:r>
              <a:rPr lang="nl-NL" dirty="0"/>
              <a:t>Additionele Slides</a:t>
            </a:r>
            <a:br>
              <a:rPr lang="nl-NL" dirty="0"/>
            </a:br>
            <a:endParaRPr lang="nl-NL" dirty="0"/>
          </a:p>
        </p:txBody>
      </p:sp>
      <p:sp>
        <p:nvSpPr>
          <p:cNvPr id="3" name="Content Placeholder 2">
            <a:extLst>
              <a:ext uri="{FF2B5EF4-FFF2-40B4-BE49-F238E27FC236}">
                <a16:creationId xmlns:a16="http://schemas.microsoft.com/office/drawing/2014/main" id="{5D9B820B-65DD-498B-B39A-53C2641A7C44}"/>
              </a:ext>
            </a:extLst>
          </p:cNvPr>
          <p:cNvSpPr>
            <a:spLocks noGrp="1"/>
          </p:cNvSpPr>
          <p:nvPr>
            <p:ph idx="1"/>
          </p:nvPr>
        </p:nvSpPr>
        <p:spPr/>
        <p:txBody>
          <a:bodyPr/>
          <a:lstStyle/>
          <a:p>
            <a:endParaRPr lang="nl-NL"/>
          </a:p>
        </p:txBody>
      </p:sp>
    </p:spTree>
    <p:extLst>
      <p:ext uri="{BB962C8B-B14F-4D97-AF65-F5344CB8AC3E}">
        <p14:creationId xmlns:p14="http://schemas.microsoft.com/office/powerpoint/2010/main" val="752464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9F7E8BAE-A24A-4FE2-8139-F9693CDAA9A6}"/>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850055" y="81023"/>
            <a:ext cx="2249347" cy="122721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kstvak 2">
            <a:extLst>
              <a:ext uri="{FF2B5EF4-FFF2-40B4-BE49-F238E27FC236}">
                <a16:creationId xmlns:a16="http://schemas.microsoft.com/office/drawing/2014/main" id="{D8ED34FD-CBDC-4701-853F-D8604DD7CF97}"/>
              </a:ext>
            </a:extLst>
          </p:cNvPr>
          <p:cNvSpPr txBox="1"/>
          <p:nvPr/>
        </p:nvSpPr>
        <p:spPr>
          <a:xfrm>
            <a:off x="428264" y="595617"/>
            <a:ext cx="8264324" cy="5666765"/>
          </a:xfrm>
          <a:prstGeom prst="rect">
            <a:avLst/>
          </a:prstGeom>
        </p:spPr>
        <p:txBody>
          <a:bodyPr vert="horz" lIns="91440" tIns="45720" rIns="91440" bIns="45720" rtlCol="0">
            <a:normAutofit/>
          </a:bodyPr>
          <a:lstStyle/>
          <a:p>
            <a:pPr>
              <a:lnSpc>
                <a:spcPct val="90000"/>
              </a:lnSpc>
              <a:spcBef>
                <a:spcPts val="1000"/>
              </a:spcBef>
              <a:buClr>
                <a:schemeClr val="accent1"/>
              </a:buClr>
              <a:buSzPct val="80000"/>
            </a:pPr>
            <a:r>
              <a:rPr lang="en-US" sz="3200" b="1" dirty="0" err="1">
                <a:solidFill>
                  <a:schemeClr val="tx1">
                    <a:lumMod val="75000"/>
                    <a:lumOff val="25000"/>
                  </a:schemeClr>
                </a:solidFill>
                <a:effectLst/>
              </a:rPr>
              <a:t>Inleiding</a:t>
            </a:r>
            <a:r>
              <a:rPr lang="en-US" sz="3200" b="1" dirty="0">
                <a:solidFill>
                  <a:schemeClr val="tx1">
                    <a:lumMod val="75000"/>
                    <a:lumOff val="25000"/>
                  </a:schemeClr>
                </a:solidFill>
                <a:effectLst/>
              </a:rPr>
              <a:t>:</a:t>
            </a:r>
          </a:p>
          <a:p>
            <a:pPr>
              <a:lnSpc>
                <a:spcPct val="90000"/>
              </a:lnSpc>
              <a:spcBef>
                <a:spcPts val="1000"/>
              </a:spcBef>
              <a:buClr>
                <a:schemeClr val="accent1"/>
              </a:buClr>
              <a:buSzPct val="80000"/>
            </a:pPr>
            <a:endParaRPr lang="en-US" sz="2800" b="1" dirty="0">
              <a:solidFill>
                <a:schemeClr val="tx1">
                  <a:lumMod val="75000"/>
                  <a:lumOff val="25000"/>
                </a:schemeClr>
              </a:solidFill>
              <a:effectLst/>
            </a:endParaRPr>
          </a:p>
          <a:p>
            <a:pPr>
              <a:lnSpc>
                <a:spcPct val="90000"/>
              </a:lnSpc>
              <a:spcBef>
                <a:spcPts val="1000"/>
              </a:spcBef>
              <a:buClr>
                <a:schemeClr val="accent1"/>
              </a:buClr>
              <a:buSzPct val="80000"/>
            </a:pPr>
            <a:r>
              <a:rPr lang="en-US" sz="2800" dirty="0" err="1">
                <a:solidFill>
                  <a:schemeClr val="tx1">
                    <a:lumMod val="75000"/>
                    <a:lumOff val="25000"/>
                  </a:schemeClr>
                </a:solidFill>
              </a:rPr>
              <a:t>Samenvatting</a:t>
            </a:r>
            <a:r>
              <a:rPr lang="en-US" sz="2800" dirty="0">
                <a:solidFill>
                  <a:schemeClr val="tx1">
                    <a:lumMod val="75000"/>
                    <a:lumOff val="25000"/>
                  </a:schemeClr>
                </a:solidFill>
              </a:rPr>
              <a:t> van het </a:t>
            </a:r>
            <a:r>
              <a:rPr lang="en-US" sz="2800" dirty="0" err="1">
                <a:solidFill>
                  <a:schemeClr val="tx1">
                    <a:lumMod val="75000"/>
                    <a:lumOff val="25000"/>
                  </a:schemeClr>
                </a:solidFill>
              </a:rPr>
              <a:t>Herstel</a:t>
            </a:r>
            <a:r>
              <a:rPr lang="en-US" sz="2800" dirty="0">
                <a:solidFill>
                  <a:schemeClr val="tx1">
                    <a:lumMod val="75000"/>
                    <a:lumOff val="25000"/>
                  </a:schemeClr>
                </a:solidFill>
              </a:rPr>
              <a:t> Plan 2020- 2022: </a:t>
            </a:r>
          </a:p>
          <a:p>
            <a:pPr>
              <a:lnSpc>
                <a:spcPct val="90000"/>
              </a:lnSpc>
              <a:spcBef>
                <a:spcPts val="1000"/>
              </a:spcBef>
              <a:buClr>
                <a:schemeClr val="accent1"/>
              </a:buClr>
              <a:buSzPct val="80000"/>
            </a:pPr>
            <a:r>
              <a:rPr lang="en-US" sz="2800" dirty="0" err="1">
                <a:solidFill>
                  <a:schemeClr val="tx1">
                    <a:lumMod val="75000"/>
                    <a:lumOff val="25000"/>
                  </a:schemeClr>
                </a:solidFill>
              </a:rPr>
              <a:t>Bespreking</a:t>
            </a:r>
            <a:r>
              <a:rPr lang="en-US" sz="2800" dirty="0">
                <a:solidFill>
                  <a:schemeClr val="tx1">
                    <a:lumMod val="75000"/>
                    <a:lumOff val="25000"/>
                  </a:schemeClr>
                </a:solidFill>
              </a:rPr>
              <a:t> van de </a:t>
            </a:r>
            <a:r>
              <a:rPr lang="en-US" sz="2800" dirty="0" err="1">
                <a:solidFill>
                  <a:schemeClr val="tx1">
                    <a:lumMod val="75000"/>
                    <a:lumOff val="25000"/>
                  </a:schemeClr>
                </a:solidFill>
              </a:rPr>
              <a:t>actuele</a:t>
            </a:r>
            <a:r>
              <a:rPr lang="en-US" sz="2800" dirty="0">
                <a:solidFill>
                  <a:schemeClr val="tx1">
                    <a:lumMod val="75000"/>
                    <a:lumOff val="25000"/>
                  </a:schemeClr>
                </a:solidFill>
              </a:rPr>
              <a:t> </a:t>
            </a:r>
            <a:r>
              <a:rPr lang="en-US" sz="2800" dirty="0" err="1">
                <a:solidFill>
                  <a:schemeClr val="tx1">
                    <a:lumMod val="75000"/>
                    <a:lumOff val="25000"/>
                  </a:schemeClr>
                </a:solidFill>
              </a:rPr>
              <a:t>ontwikkelingen</a:t>
            </a:r>
            <a:endParaRPr lang="en-US" sz="2800" dirty="0">
              <a:solidFill>
                <a:schemeClr val="tx1">
                  <a:lumMod val="75000"/>
                  <a:lumOff val="25000"/>
                </a:schemeClr>
              </a:solidFill>
              <a:effectLst/>
            </a:endParaRPr>
          </a:p>
          <a:p>
            <a:pPr>
              <a:lnSpc>
                <a:spcPct val="90000"/>
              </a:lnSpc>
              <a:spcBef>
                <a:spcPts val="1000"/>
              </a:spcBef>
              <a:buClr>
                <a:schemeClr val="accent1"/>
              </a:buClr>
              <a:buSzPct val="80000"/>
            </a:pPr>
            <a:r>
              <a:rPr lang="en-US" sz="2800" dirty="0">
                <a:solidFill>
                  <a:schemeClr val="tx1">
                    <a:lumMod val="75000"/>
                    <a:lumOff val="25000"/>
                  </a:schemeClr>
                </a:solidFill>
                <a:effectLst/>
              </a:rPr>
              <a:t>	</a:t>
            </a:r>
          </a:p>
          <a:p>
            <a:pPr>
              <a:lnSpc>
                <a:spcPct val="90000"/>
              </a:lnSpc>
              <a:spcBef>
                <a:spcPts val="1000"/>
              </a:spcBef>
              <a:buClr>
                <a:schemeClr val="accent1"/>
              </a:buClr>
              <a:buSzPct val="80000"/>
            </a:pPr>
            <a:r>
              <a:rPr lang="en-US" sz="2000" dirty="0" err="1">
                <a:solidFill>
                  <a:schemeClr val="tx1">
                    <a:lumMod val="75000"/>
                    <a:lumOff val="25000"/>
                  </a:schemeClr>
                </a:solidFill>
                <a:effectLst/>
              </a:rPr>
              <a:t>Deze</a:t>
            </a:r>
            <a:r>
              <a:rPr lang="en-US" sz="2000" dirty="0">
                <a:solidFill>
                  <a:schemeClr val="tx1">
                    <a:lumMod val="75000"/>
                    <a:lumOff val="25000"/>
                  </a:schemeClr>
                </a:solidFill>
                <a:effectLst/>
              </a:rPr>
              <a:t> </a:t>
            </a:r>
            <a:r>
              <a:rPr lang="en-US" sz="2000" dirty="0" err="1">
                <a:solidFill>
                  <a:schemeClr val="tx1">
                    <a:lumMod val="75000"/>
                    <a:lumOff val="25000"/>
                  </a:schemeClr>
                </a:solidFill>
              </a:rPr>
              <a:t>presentaties</a:t>
            </a:r>
            <a:r>
              <a:rPr lang="en-US" sz="2000" dirty="0">
                <a:solidFill>
                  <a:schemeClr val="tx1">
                    <a:lumMod val="75000"/>
                    <a:lumOff val="25000"/>
                  </a:schemeClr>
                </a:solidFill>
              </a:rPr>
              <a:t> is </a:t>
            </a:r>
            <a:r>
              <a:rPr lang="en-US" sz="2000" dirty="0" err="1">
                <a:solidFill>
                  <a:schemeClr val="tx1">
                    <a:lumMod val="75000"/>
                    <a:lumOff val="25000"/>
                  </a:schemeClr>
                </a:solidFill>
              </a:rPr>
              <a:t>gebaseerd</a:t>
            </a:r>
            <a:r>
              <a:rPr lang="en-US" sz="2000" dirty="0">
                <a:solidFill>
                  <a:schemeClr val="tx1">
                    <a:lumMod val="75000"/>
                    <a:lumOff val="25000"/>
                  </a:schemeClr>
                </a:solidFill>
              </a:rPr>
              <a:t> op de </a:t>
            </a:r>
            <a:r>
              <a:rPr lang="en-US" sz="2000" dirty="0" err="1">
                <a:solidFill>
                  <a:schemeClr val="tx1">
                    <a:lumMod val="75000"/>
                    <a:lumOff val="25000"/>
                  </a:schemeClr>
                </a:solidFill>
              </a:rPr>
              <a:t>volgende</a:t>
            </a:r>
            <a:r>
              <a:rPr lang="en-US" sz="2000" dirty="0">
                <a:solidFill>
                  <a:schemeClr val="tx1">
                    <a:lumMod val="75000"/>
                    <a:lumOff val="25000"/>
                  </a:schemeClr>
                </a:solidFill>
              </a:rPr>
              <a:t> </a:t>
            </a:r>
            <a:r>
              <a:rPr lang="en-US" sz="2000" dirty="0" err="1">
                <a:solidFill>
                  <a:schemeClr val="tx1">
                    <a:lumMod val="75000"/>
                    <a:lumOff val="25000"/>
                  </a:schemeClr>
                </a:solidFill>
              </a:rPr>
              <a:t>publicaties</a:t>
            </a:r>
            <a:r>
              <a:rPr lang="en-US" sz="2000" dirty="0">
                <a:solidFill>
                  <a:schemeClr val="tx1">
                    <a:lumMod val="75000"/>
                    <a:lumOff val="25000"/>
                  </a:schemeClr>
                </a:solidFill>
              </a:rPr>
              <a:t>:</a:t>
            </a:r>
            <a:r>
              <a:rPr lang="en-US" sz="2000" dirty="0">
                <a:solidFill>
                  <a:schemeClr val="tx1">
                    <a:lumMod val="75000"/>
                    <a:lumOff val="25000"/>
                  </a:schemeClr>
                </a:solidFill>
                <a:effectLst/>
              </a:rPr>
              <a:t> </a:t>
            </a:r>
          </a:p>
          <a:p>
            <a:pPr marL="625475" indent="-228600">
              <a:lnSpc>
                <a:spcPct val="90000"/>
              </a:lnSpc>
              <a:spcBef>
                <a:spcPts val="1000"/>
              </a:spcBef>
              <a:buClr>
                <a:schemeClr val="accent1"/>
              </a:buClr>
              <a:buSzPct val="80000"/>
              <a:buFont typeface="Wingdings 3" charset="2"/>
              <a:buChar char=""/>
            </a:pPr>
            <a:r>
              <a:rPr lang="en-US" sz="2000" dirty="0" err="1">
                <a:solidFill>
                  <a:schemeClr val="tx1">
                    <a:lumMod val="75000"/>
                    <a:lumOff val="25000"/>
                  </a:schemeClr>
                </a:solidFill>
                <a:effectLst/>
              </a:rPr>
              <a:t>Doorrekening</a:t>
            </a:r>
            <a:r>
              <a:rPr lang="en-US" sz="2000" dirty="0">
                <a:solidFill>
                  <a:schemeClr val="tx1">
                    <a:lumMod val="75000"/>
                    <a:lumOff val="25000"/>
                  </a:schemeClr>
                </a:solidFill>
                <a:effectLst/>
              </a:rPr>
              <a:t> van het CHP, 25 </a:t>
            </a:r>
            <a:r>
              <a:rPr lang="en-US" sz="2000" dirty="0" err="1">
                <a:solidFill>
                  <a:schemeClr val="tx1">
                    <a:lumMod val="75000"/>
                    <a:lumOff val="25000"/>
                  </a:schemeClr>
                </a:solidFill>
                <a:effectLst/>
              </a:rPr>
              <a:t>Januari</a:t>
            </a:r>
            <a:r>
              <a:rPr lang="en-US" sz="2000" dirty="0">
                <a:solidFill>
                  <a:schemeClr val="tx1">
                    <a:lumMod val="75000"/>
                    <a:lumOff val="25000"/>
                  </a:schemeClr>
                </a:solidFill>
                <a:effectLst/>
              </a:rPr>
              <a:t> 2021 </a:t>
            </a:r>
          </a:p>
          <a:p>
            <a:pPr marL="625475" indent="-220663">
              <a:lnSpc>
                <a:spcPct val="90000"/>
              </a:lnSpc>
              <a:spcBef>
                <a:spcPts val="1000"/>
              </a:spcBef>
              <a:buClr>
                <a:schemeClr val="accent1"/>
              </a:buClr>
              <a:buSzPct val="80000"/>
              <a:buFont typeface="Wingdings 3" charset="2"/>
              <a:buChar char=""/>
            </a:pPr>
            <a:r>
              <a:rPr lang="en-US" sz="2000" dirty="0">
                <a:solidFill>
                  <a:schemeClr val="tx1">
                    <a:lumMod val="75000"/>
                    <a:lumOff val="25000"/>
                  </a:schemeClr>
                </a:solidFill>
                <a:effectLst/>
              </a:rPr>
              <a:t>Paper Macro monitor 2 </a:t>
            </a:r>
            <a:r>
              <a:rPr lang="en-US" sz="2000" dirty="0" err="1">
                <a:solidFill>
                  <a:schemeClr val="tx1">
                    <a:lumMod val="75000"/>
                    <a:lumOff val="25000"/>
                  </a:schemeClr>
                </a:solidFill>
                <a:effectLst/>
              </a:rPr>
              <a:t>augustus</a:t>
            </a:r>
            <a:r>
              <a:rPr lang="en-US" sz="2000" dirty="0">
                <a:solidFill>
                  <a:schemeClr val="tx1">
                    <a:lumMod val="75000"/>
                    <a:lumOff val="25000"/>
                  </a:schemeClr>
                </a:solidFill>
                <a:effectLst/>
              </a:rPr>
              <a:t> 2021: </a:t>
            </a:r>
            <a:r>
              <a:rPr lang="en-US" sz="2000" dirty="0" err="1">
                <a:solidFill>
                  <a:schemeClr val="tx1">
                    <a:lumMod val="75000"/>
                    <a:lumOff val="25000"/>
                  </a:schemeClr>
                </a:solidFill>
                <a:effectLst/>
              </a:rPr>
              <a:t>Alles</a:t>
            </a:r>
            <a:r>
              <a:rPr lang="en-US" sz="2000" dirty="0">
                <a:solidFill>
                  <a:schemeClr val="tx1">
                    <a:lumMod val="75000"/>
                    <a:lumOff val="25000"/>
                  </a:schemeClr>
                </a:solidFill>
                <a:effectLst/>
              </a:rPr>
              <a:t> </a:t>
            </a:r>
            <a:r>
              <a:rPr lang="en-US" sz="2000" dirty="0" err="1">
                <a:solidFill>
                  <a:schemeClr val="tx1">
                    <a:lumMod val="75000"/>
                    <a:lumOff val="25000"/>
                  </a:schemeClr>
                </a:solidFill>
                <a:effectLst/>
              </a:rPr>
              <a:t>heeft</a:t>
            </a:r>
            <a:r>
              <a:rPr lang="en-US" sz="2000" dirty="0">
                <a:solidFill>
                  <a:schemeClr val="tx1">
                    <a:lumMod val="75000"/>
                    <a:lumOff val="25000"/>
                  </a:schemeClr>
                </a:solidFill>
                <a:effectLst/>
              </a:rPr>
              <a:t> een </a:t>
            </a:r>
            <a:r>
              <a:rPr lang="en-US" sz="2000" dirty="0" err="1">
                <a:solidFill>
                  <a:schemeClr val="tx1">
                    <a:lumMod val="75000"/>
                    <a:lumOff val="25000"/>
                  </a:schemeClr>
                </a:solidFill>
                <a:effectLst/>
              </a:rPr>
              <a:t>prijs</a:t>
            </a:r>
            <a:r>
              <a:rPr lang="en-US" sz="2000" dirty="0">
                <a:solidFill>
                  <a:schemeClr val="tx1">
                    <a:lumMod val="75000"/>
                    <a:lumOff val="25000"/>
                  </a:schemeClr>
                </a:solidFill>
                <a:effectLst/>
              </a:rPr>
              <a:t>. </a:t>
            </a:r>
          </a:p>
          <a:p>
            <a:pPr marL="404812">
              <a:lnSpc>
                <a:spcPct val="90000"/>
              </a:lnSpc>
              <a:spcBef>
                <a:spcPts val="1000"/>
              </a:spcBef>
              <a:buClr>
                <a:schemeClr val="accent1"/>
              </a:buClr>
              <a:buSzPct val="80000"/>
            </a:pPr>
            <a:endParaRPr lang="en-US" sz="2400" dirty="0">
              <a:solidFill>
                <a:schemeClr val="tx1">
                  <a:lumMod val="75000"/>
                  <a:lumOff val="25000"/>
                </a:schemeClr>
              </a:solidFill>
            </a:endParaRPr>
          </a:p>
          <a:p>
            <a:pPr>
              <a:lnSpc>
                <a:spcPct val="90000"/>
              </a:lnSpc>
              <a:spcBef>
                <a:spcPts val="1000"/>
              </a:spcBef>
              <a:buClr>
                <a:schemeClr val="accent1"/>
              </a:buClr>
              <a:buSzPct val="80000"/>
            </a:pPr>
            <a:r>
              <a:rPr lang="en-US" sz="2000" b="1" i="1" dirty="0" err="1">
                <a:solidFill>
                  <a:schemeClr val="tx1">
                    <a:lumMod val="75000"/>
                    <a:lumOff val="25000"/>
                  </a:schemeClr>
                </a:solidFill>
              </a:rPr>
              <a:t>Deze</a:t>
            </a:r>
            <a:r>
              <a:rPr lang="en-US" sz="2000" b="1" i="1" dirty="0">
                <a:solidFill>
                  <a:schemeClr val="tx1">
                    <a:lumMod val="75000"/>
                    <a:lumOff val="25000"/>
                  </a:schemeClr>
                </a:solidFill>
              </a:rPr>
              <a:t> </a:t>
            </a:r>
            <a:r>
              <a:rPr lang="en-US" sz="2000" b="1" i="1" dirty="0" err="1">
                <a:solidFill>
                  <a:schemeClr val="tx1">
                    <a:lumMod val="75000"/>
                    <a:lumOff val="25000"/>
                  </a:schemeClr>
                </a:solidFill>
              </a:rPr>
              <a:t>publicaties</a:t>
            </a:r>
            <a:r>
              <a:rPr lang="en-US" sz="2000" b="1" i="1" dirty="0">
                <a:solidFill>
                  <a:schemeClr val="tx1">
                    <a:lumMod val="75000"/>
                    <a:lumOff val="25000"/>
                  </a:schemeClr>
                </a:solidFill>
              </a:rPr>
              <a:t> en het Macroabc model </a:t>
            </a:r>
            <a:r>
              <a:rPr lang="en-US" sz="2000" b="1" i="1" dirty="0" err="1">
                <a:solidFill>
                  <a:schemeClr val="tx1">
                    <a:lumMod val="75000"/>
                    <a:lumOff val="25000"/>
                  </a:schemeClr>
                </a:solidFill>
              </a:rPr>
              <a:t>zijn</a:t>
            </a:r>
            <a:r>
              <a:rPr lang="en-US" sz="2000" b="1" i="1" dirty="0">
                <a:solidFill>
                  <a:schemeClr val="tx1">
                    <a:lumMod val="75000"/>
                    <a:lumOff val="25000"/>
                  </a:schemeClr>
                </a:solidFill>
              </a:rPr>
              <a:t> </a:t>
            </a:r>
            <a:r>
              <a:rPr lang="en-US" sz="2000" b="1" i="1" dirty="0" err="1">
                <a:solidFill>
                  <a:schemeClr val="tx1">
                    <a:lumMod val="75000"/>
                    <a:lumOff val="25000"/>
                  </a:schemeClr>
                </a:solidFill>
              </a:rPr>
              <a:t>beschikbaar</a:t>
            </a:r>
            <a:r>
              <a:rPr lang="en-US" sz="2000" b="1" i="1" dirty="0">
                <a:solidFill>
                  <a:schemeClr val="tx1">
                    <a:lumMod val="75000"/>
                    <a:lumOff val="25000"/>
                  </a:schemeClr>
                </a:solidFill>
              </a:rPr>
              <a:t> op </a:t>
            </a:r>
            <a:r>
              <a:rPr lang="en-US" sz="2000" b="1" i="1" dirty="0">
                <a:solidFill>
                  <a:schemeClr val="tx1">
                    <a:lumMod val="75000"/>
                    <a:lumOff val="25000"/>
                  </a:schemeClr>
                </a:solidFill>
                <a:hlinkClick r:id="rId3"/>
              </a:rPr>
              <a:t>www.stuseco.nl</a:t>
            </a:r>
            <a:endParaRPr lang="en-US" sz="2000" b="1" i="1" dirty="0">
              <a:solidFill>
                <a:schemeClr val="tx1">
                  <a:lumMod val="75000"/>
                  <a:lumOff val="25000"/>
                </a:schemeClr>
              </a:solidFill>
            </a:endParaRPr>
          </a:p>
          <a:p>
            <a:pPr marL="342900" indent="-228600">
              <a:lnSpc>
                <a:spcPct val="90000"/>
              </a:lnSpc>
              <a:spcBef>
                <a:spcPts val="1000"/>
              </a:spcBef>
              <a:buClr>
                <a:schemeClr val="accent1"/>
              </a:buClr>
              <a:buSzPct val="80000"/>
              <a:buFont typeface="Wingdings 3" charset="2"/>
              <a:buChar char=""/>
            </a:pPr>
            <a:endParaRPr lang="en-US" sz="1200" dirty="0">
              <a:solidFill>
                <a:schemeClr val="tx1">
                  <a:lumMod val="75000"/>
                  <a:lumOff val="25000"/>
                </a:schemeClr>
              </a:solidFill>
              <a:effectLst/>
            </a:endParaRPr>
          </a:p>
        </p:txBody>
      </p:sp>
    </p:spTree>
    <p:extLst>
      <p:ext uri="{BB962C8B-B14F-4D97-AF65-F5344CB8AC3E}">
        <p14:creationId xmlns:p14="http://schemas.microsoft.com/office/powerpoint/2010/main" val="2465294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47DDA9-A578-48AE-B278-8DA687C1E4CB}"/>
              </a:ext>
            </a:extLst>
          </p:cNvPr>
          <p:cNvSpPr>
            <a:spLocks noGrp="1"/>
          </p:cNvSpPr>
          <p:nvPr>
            <p:ph type="title"/>
          </p:nvPr>
        </p:nvSpPr>
        <p:spPr>
          <a:xfrm>
            <a:off x="749808" y="894766"/>
            <a:ext cx="5836187" cy="876161"/>
          </a:xfrm>
        </p:spPr>
        <p:txBody>
          <a:bodyPr>
            <a:normAutofit fontScale="90000"/>
          </a:bodyPr>
          <a:lstStyle/>
          <a:p>
            <a:r>
              <a:rPr lang="nl-NL" sz="3600" b="1" dirty="0">
                <a:solidFill>
                  <a:schemeClr val="bg2">
                    <a:lumMod val="25000"/>
                  </a:schemeClr>
                </a:solidFill>
              </a:rPr>
              <a:t>Simulatie van de Scenario’s </a:t>
            </a:r>
          </a:p>
        </p:txBody>
      </p:sp>
      <p:sp>
        <p:nvSpPr>
          <p:cNvPr id="3" name="Tijdelijke aanduiding voor inhoud 2">
            <a:extLst>
              <a:ext uri="{FF2B5EF4-FFF2-40B4-BE49-F238E27FC236}">
                <a16:creationId xmlns:a16="http://schemas.microsoft.com/office/drawing/2014/main" id="{AD3504DD-A4E7-4B5B-A47C-7CD5871989A2}"/>
              </a:ext>
            </a:extLst>
          </p:cNvPr>
          <p:cNvSpPr>
            <a:spLocks noGrp="1"/>
          </p:cNvSpPr>
          <p:nvPr>
            <p:ph idx="1"/>
          </p:nvPr>
        </p:nvSpPr>
        <p:spPr>
          <a:xfrm>
            <a:off x="749808" y="1332846"/>
            <a:ext cx="9262293" cy="4872943"/>
          </a:xfrm>
        </p:spPr>
        <p:txBody>
          <a:bodyPr anchor="ctr">
            <a:normAutofit/>
          </a:bodyPr>
          <a:lstStyle/>
          <a:p>
            <a:r>
              <a:rPr lang="nl-NL" sz="2400" dirty="0">
                <a:solidFill>
                  <a:schemeClr val="tx2"/>
                </a:solidFill>
              </a:rPr>
              <a:t>Begin 2020 was het onmogelijk voor de Surinaamse Overheid om haar begrotingstekort te financieren.</a:t>
            </a:r>
          </a:p>
          <a:p>
            <a:r>
              <a:rPr lang="nl-NL" sz="2400" dirty="0">
                <a:solidFill>
                  <a:schemeClr val="tx2"/>
                </a:solidFill>
              </a:rPr>
              <a:t>In plaats van de uitgaven te verminderen en de belastingen te verhogen werd middels monetaire financiering de tekorten afgedekt. </a:t>
            </a:r>
          </a:p>
          <a:p>
            <a:r>
              <a:rPr lang="nl-NL" sz="2400" dirty="0">
                <a:solidFill>
                  <a:schemeClr val="tx2"/>
                </a:solidFill>
              </a:rPr>
              <a:t>Deze waren in de orde van ruim 16% van het BBP.</a:t>
            </a:r>
          </a:p>
          <a:p>
            <a:r>
              <a:rPr lang="nl-NL" sz="2400" dirty="0">
                <a:solidFill>
                  <a:schemeClr val="tx2"/>
                </a:solidFill>
              </a:rPr>
              <a:t>Het tekort aan buitenlandse valuta resulteerde in een toename van de SRD/US$ wisselkoers met het gevolg een inflatie van gemiddeld 34% in 2020 ten opzichte van gemiddeld 4% in 2019.</a:t>
            </a:r>
          </a:p>
        </p:txBody>
      </p:sp>
    </p:spTree>
    <p:extLst>
      <p:ext uri="{BB962C8B-B14F-4D97-AF65-F5344CB8AC3E}">
        <p14:creationId xmlns:p14="http://schemas.microsoft.com/office/powerpoint/2010/main" val="11552084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FD62B0-CB58-493A-AA04-341575FC473C}"/>
              </a:ext>
            </a:extLst>
          </p:cNvPr>
          <p:cNvSpPr>
            <a:spLocks noGrp="1"/>
          </p:cNvSpPr>
          <p:nvPr>
            <p:ph type="title"/>
          </p:nvPr>
        </p:nvSpPr>
        <p:spPr>
          <a:xfrm>
            <a:off x="3094126" y="153554"/>
            <a:ext cx="3867143" cy="1793780"/>
          </a:xfrm>
        </p:spPr>
        <p:txBody>
          <a:bodyPr anchor="b">
            <a:normAutofit fontScale="90000"/>
          </a:bodyPr>
          <a:lstStyle/>
          <a:p>
            <a:pPr algn="r"/>
            <a:r>
              <a:rPr lang="nl-NL" sz="4000" dirty="0">
                <a:solidFill>
                  <a:schemeClr val="tx1"/>
                </a:solidFill>
              </a:rPr>
              <a:t>Het Herstel Plan </a:t>
            </a:r>
            <a:r>
              <a:rPr lang="nl-NL" sz="4000" dirty="0">
                <a:solidFill>
                  <a:srgbClr val="FFFFFF"/>
                </a:solidFill>
              </a:rPr>
              <a:t>2020 – 2022</a:t>
            </a:r>
            <a:br>
              <a:rPr lang="nl-NL" sz="4000" dirty="0">
                <a:solidFill>
                  <a:srgbClr val="FFFFFF"/>
                </a:solidFill>
              </a:rPr>
            </a:br>
            <a:endParaRPr lang="nl-NL" sz="4000" dirty="0">
              <a:solidFill>
                <a:srgbClr val="FFFFFF"/>
              </a:solidFill>
            </a:endParaRPr>
          </a:p>
        </p:txBody>
      </p:sp>
      <p:graphicFrame>
        <p:nvGraphicFramePr>
          <p:cNvPr id="5" name="Tijdelijke aanduiding voor inhoud 2">
            <a:extLst>
              <a:ext uri="{FF2B5EF4-FFF2-40B4-BE49-F238E27FC236}">
                <a16:creationId xmlns:a16="http://schemas.microsoft.com/office/drawing/2014/main" id="{FA7E4038-7D2F-47F0-9C1A-A2B6F85B8078}"/>
              </a:ext>
            </a:extLst>
          </p:cNvPr>
          <p:cNvGraphicFramePr>
            <a:graphicFrameLocks noGrp="1"/>
          </p:cNvGraphicFramePr>
          <p:nvPr>
            <p:ph idx="1"/>
            <p:extLst>
              <p:ext uri="{D42A27DB-BD31-4B8C-83A1-F6EECF244321}">
                <p14:modId xmlns:p14="http://schemas.microsoft.com/office/powerpoint/2010/main" val="4232947598"/>
              </p:ext>
            </p:extLst>
          </p:nvPr>
        </p:nvGraphicFramePr>
        <p:xfrm>
          <a:off x="4487451" y="10138"/>
          <a:ext cx="6666833"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id="{C911AC34-2835-4374-8F58-1AEC992C72C1}"/>
              </a:ext>
            </a:extLst>
          </p:cNvPr>
          <p:cNvPicPr>
            <a:picLocks noChangeAspect="1"/>
          </p:cNvPicPr>
          <p:nvPr/>
        </p:nvPicPr>
        <p:blipFill>
          <a:blip r:embed="rId7"/>
          <a:stretch>
            <a:fillRect/>
          </a:stretch>
        </p:blipFill>
        <p:spPr>
          <a:xfrm>
            <a:off x="1286659" y="1050444"/>
            <a:ext cx="7482071" cy="3225031"/>
          </a:xfrm>
          <a:prstGeom prst="rect">
            <a:avLst/>
          </a:prstGeom>
        </p:spPr>
      </p:pic>
      <p:pic>
        <p:nvPicPr>
          <p:cNvPr id="8" name="Picture 7">
            <a:extLst>
              <a:ext uri="{FF2B5EF4-FFF2-40B4-BE49-F238E27FC236}">
                <a16:creationId xmlns:a16="http://schemas.microsoft.com/office/drawing/2014/main" id="{F06F6311-9E2F-48F5-A6D7-EC2B593137E7}"/>
              </a:ext>
            </a:extLst>
          </p:cNvPr>
          <p:cNvPicPr>
            <a:picLocks noChangeAspect="1"/>
          </p:cNvPicPr>
          <p:nvPr/>
        </p:nvPicPr>
        <p:blipFill>
          <a:blip r:embed="rId8"/>
          <a:stretch>
            <a:fillRect/>
          </a:stretch>
        </p:blipFill>
        <p:spPr>
          <a:xfrm>
            <a:off x="944404" y="4274707"/>
            <a:ext cx="8166583" cy="1902729"/>
          </a:xfrm>
          <a:prstGeom prst="rect">
            <a:avLst/>
          </a:prstGeom>
        </p:spPr>
      </p:pic>
      <p:sp>
        <p:nvSpPr>
          <p:cNvPr id="16" name="Arrow: Curved Left 15">
            <a:extLst>
              <a:ext uri="{FF2B5EF4-FFF2-40B4-BE49-F238E27FC236}">
                <a16:creationId xmlns:a16="http://schemas.microsoft.com/office/drawing/2014/main" id="{6B3968B8-7491-4E9E-9CCC-78E03A1D0A60}"/>
              </a:ext>
            </a:extLst>
          </p:cNvPr>
          <p:cNvSpPr/>
          <p:nvPr/>
        </p:nvSpPr>
        <p:spPr>
          <a:xfrm>
            <a:off x="5740399" y="3183468"/>
            <a:ext cx="541867" cy="1092007"/>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solidFill>
                <a:schemeClr val="tx1"/>
              </a:solidFill>
            </a:endParaRPr>
          </a:p>
        </p:txBody>
      </p:sp>
    </p:spTree>
    <p:extLst>
      <p:ext uri="{BB962C8B-B14F-4D97-AF65-F5344CB8AC3E}">
        <p14:creationId xmlns:p14="http://schemas.microsoft.com/office/powerpoint/2010/main" val="1892265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521207" y="448056"/>
            <a:ext cx="9687664" cy="640080"/>
          </a:xfrm>
        </p:spPr>
        <p:txBody>
          <a:bodyPr>
            <a:noAutofit/>
          </a:bodyPr>
          <a:lstStyle/>
          <a:p>
            <a:r>
              <a:rPr lang="nl-NL" b="1" dirty="0">
                <a:cs typeface="Segoe UI Light" panose="020B0502040204020203" pitchFamily="34" charset="0"/>
              </a:rPr>
              <a:t>SRD/USD Koersen op basis van de Model Scenario’s</a:t>
            </a:r>
          </a:p>
        </p:txBody>
      </p:sp>
      <p:pic>
        <p:nvPicPr>
          <p:cNvPr id="2" name="Picture 1">
            <a:extLst>
              <a:ext uri="{FF2B5EF4-FFF2-40B4-BE49-F238E27FC236}">
                <a16:creationId xmlns:a16="http://schemas.microsoft.com/office/drawing/2014/main" id="{4CF4F42E-B593-4E66-953B-224D0CA6E27B}"/>
              </a:ext>
            </a:extLst>
          </p:cNvPr>
          <p:cNvPicPr>
            <a:picLocks noChangeAspect="1"/>
          </p:cNvPicPr>
          <p:nvPr/>
        </p:nvPicPr>
        <p:blipFill>
          <a:blip r:embed="rId2"/>
          <a:stretch>
            <a:fillRect/>
          </a:stretch>
        </p:blipFill>
        <p:spPr>
          <a:xfrm>
            <a:off x="2084437" y="1401471"/>
            <a:ext cx="8023126" cy="5008473"/>
          </a:xfrm>
          <a:prstGeom prst="rect">
            <a:avLst/>
          </a:prstGeom>
        </p:spPr>
      </p:pic>
    </p:spTree>
    <p:extLst>
      <p:ext uri="{BB962C8B-B14F-4D97-AF65-F5344CB8AC3E}">
        <p14:creationId xmlns:p14="http://schemas.microsoft.com/office/powerpoint/2010/main" val="34576161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B2ED0-2914-4460-9073-3C4F169B9516}"/>
              </a:ext>
            </a:extLst>
          </p:cNvPr>
          <p:cNvSpPr>
            <a:spLocks noGrp="1"/>
          </p:cNvSpPr>
          <p:nvPr>
            <p:ph type="title"/>
          </p:nvPr>
        </p:nvSpPr>
        <p:spPr>
          <a:xfrm>
            <a:off x="521207" y="448056"/>
            <a:ext cx="8426023" cy="640080"/>
          </a:xfrm>
        </p:spPr>
        <p:txBody>
          <a:bodyPr>
            <a:normAutofit/>
          </a:bodyPr>
          <a:lstStyle/>
          <a:p>
            <a:r>
              <a:rPr lang="nl-NL" b="1" dirty="0"/>
              <a:t>CPI Projecties Op basis van de Model Scenario’s </a:t>
            </a:r>
          </a:p>
        </p:txBody>
      </p:sp>
      <p:pic>
        <p:nvPicPr>
          <p:cNvPr id="7" name="Picture 6">
            <a:extLst>
              <a:ext uri="{FF2B5EF4-FFF2-40B4-BE49-F238E27FC236}">
                <a16:creationId xmlns:a16="http://schemas.microsoft.com/office/drawing/2014/main" id="{7A82DACF-CAE9-48D0-A11A-3B6F5AD88D22}"/>
              </a:ext>
            </a:extLst>
          </p:cNvPr>
          <p:cNvPicPr>
            <a:picLocks noChangeAspect="1"/>
          </p:cNvPicPr>
          <p:nvPr/>
        </p:nvPicPr>
        <p:blipFill>
          <a:blip r:embed="rId2"/>
          <a:stretch>
            <a:fillRect/>
          </a:stretch>
        </p:blipFill>
        <p:spPr>
          <a:xfrm>
            <a:off x="2417196" y="1768516"/>
            <a:ext cx="7357607" cy="4484813"/>
          </a:xfrm>
          <a:prstGeom prst="rect">
            <a:avLst/>
          </a:prstGeom>
        </p:spPr>
      </p:pic>
    </p:spTree>
    <p:extLst>
      <p:ext uri="{BB962C8B-B14F-4D97-AF65-F5344CB8AC3E}">
        <p14:creationId xmlns:p14="http://schemas.microsoft.com/office/powerpoint/2010/main" val="26103191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B7A5C0-1140-4CD9-978A-57CB4D64A6B4}"/>
              </a:ext>
            </a:extLst>
          </p:cNvPr>
          <p:cNvSpPr>
            <a:spLocks noGrp="1"/>
          </p:cNvSpPr>
          <p:nvPr>
            <p:ph type="title"/>
          </p:nvPr>
        </p:nvSpPr>
        <p:spPr/>
        <p:txBody>
          <a:bodyPr/>
          <a:lstStyle/>
          <a:p>
            <a:r>
              <a:rPr lang="nl-NL" dirty="0" err="1"/>
              <a:t>Discuss</a:t>
            </a:r>
            <a:r>
              <a:rPr lang="nl-NL" dirty="0"/>
              <a:t> real </a:t>
            </a:r>
            <a:r>
              <a:rPr lang="nl-NL" dirty="0" err="1"/>
              <a:t>wages</a:t>
            </a:r>
            <a:endParaRPr lang="nl-NL" dirty="0"/>
          </a:p>
        </p:txBody>
      </p:sp>
      <p:sp>
        <p:nvSpPr>
          <p:cNvPr id="3" name="Tijdelijke aanduiding voor inhoud 2">
            <a:extLst>
              <a:ext uri="{FF2B5EF4-FFF2-40B4-BE49-F238E27FC236}">
                <a16:creationId xmlns:a16="http://schemas.microsoft.com/office/drawing/2014/main" id="{8A544F42-183C-40CB-9F1E-F8937029B362}"/>
              </a:ext>
            </a:extLst>
          </p:cNvPr>
          <p:cNvSpPr>
            <a:spLocks noGrp="1"/>
          </p:cNvSpPr>
          <p:nvPr>
            <p:ph idx="1"/>
          </p:nvPr>
        </p:nvSpPr>
        <p:spPr/>
        <p:txBody>
          <a:bodyPr/>
          <a:lstStyle/>
          <a:p>
            <a:endParaRPr lang="nl-NL" dirty="0"/>
          </a:p>
        </p:txBody>
      </p:sp>
    </p:spTree>
    <p:extLst>
      <p:ext uri="{BB962C8B-B14F-4D97-AF65-F5344CB8AC3E}">
        <p14:creationId xmlns:p14="http://schemas.microsoft.com/office/powerpoint/2010/main" val="38658209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D6E15-5838-434F-9B28-4EFE3AB06CFD}"/>
              </a:ext>
            </a:extLst>
          </p:cNvPr>
          <p:cNvSpPr>
            <a:spLocks noGrp="1"/>
          </p:cNvSpPr>
          <p:nvPr>
            <p:ph type="title"/>
          </p:nvPr>
        </p:nvSpPr>
        <p:spPr>
          <a:xfrm>
            <a:off x="903172" y="370147"/>
            <a:ext cx="8669092" cy="640080"/>
          </a:xfrm>
        </p:spPr>
        <p:txBody>
          <a:bodyPr>
            <a:normAutofit/>
          </a:bodyPr>
          <a:lstStyle/>
          <a:p>
            <a:r>
              <a:rPr lang="nl-NL" b="1" dirty="0"/>
              <a:t>Analyse en Prognoses van het Arbeidspotentieel</a:t>
            </a:r>
          </a:p>
        </p:txBody>
      </p:sp>
      <p:pic>
        <p:nvPicPr>
          <p:cNvPr id="4" name="Picture 3">
            <a:extLst>
              <a:ext uri="{FF2B5EF4-FFF2-40B4-BE49-F238E27FC236}">
                <a16:creationId xmlns:a16="http://schemas.microsoft.com/office/drawing/2014/main" id="{3A6A77ED-FBA8-4850-BE04-5E632FCC3743}"/>
              </a:ext>
            </a:extLst>
          </p:cNvPr>
          <p:cNvPicPr>
            <a:picLocks noChangeAspect="1"/>
          </p:cNvPicPr>
          <p:nvPr/>
        </p:nvPicPr>
        <p:blipFill>
          <a:blip r:embed="rId2"/>
          <a:stretch>
            <a:fillRect/>
          </a:stretch>
        </p:blipFill>
        <p:spPr>
          <a:xfrm>
            <a:off x="2093911" y="1391359"/>
            <a:ext cx="8004177" cy="5096494"/>
          </a:xfrm>
          <a:prstGeom prst="rect">
            <a:avLst/>
          </a:prstGeom>
        </p:spPr>
      </p:pic>
    </p:spTree>
    <p:extLst>
      <p:ext uri="{BB962C8B-B14F-4D97-AF65-F5344CB8AC3E}">
        <p14:creationId xmlns:p14="http://schemas.microsoft.com/office/powerpoint/2010/main" val="28122382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5C4B3-C684-448D-8255-6956021890AD}"/>
              </a:ext>
            </a:extLst>
          </p:cNvPr>
          <p:cNvSpPr>
            <a:spLocks noGrp="1"/>
          </p:cNvSpPr>
          <p:nvPr>
            <p:ph type="title"/>
          </p:nvPr>
        </p:nvSpPr>
        <p:spPr/>
        <p:txBody>
          <a:bodyPr>
            <a:normAutofit/>
          </a:bodyPr>
          <a:lstStyle/>
          <a:p>
            <a:r>
              <a:rPr lang="nl-NL" b="1" dirty="0"/>
              <a:t>BBP Projecties van het BBP</a:t>
            </a:r>
          </a:p>
        </p:txBody>
      </p:sp>
      <p:pic>
        <p:nvPicPr>
          <p:cNvPr id="4" name="Picture 3">
            <a:extLst>
              <a:ext uri="{FF2B5EF4-FFF2-40B4-BE49-F238E27FC236}">
                <a16:creationId xmlns:a16="http://schemas.microsoft.com/office/drawing/2014/main" id="{E28D6B26-9C54-4DB6-867E-62FEDA2D8BE7}"/>
              </a:ext>
            </a:extLst>
          </p:cNvPr>
          <p:cNvPicPr>
            <a:picLocks noChangeAspect="1"/>
          </p:cNvPicPr>
          <p:nvPr/>
        </p:nvPicPr>
        <p:blipFill>
          <a:blip r:embed="rId2"/>
          <a:stretch>
            <a:fillRect/>
          </a:stretch>
        </p:blipFill>
        <p:spPr>
          <a:xfrm>
            <a:off x="1552673" y="1333047"/>
            <a:ext cx="9086654" cy="5434785"/>
          </a:xfrm>
          <a:prstGeom prst="rect">
            <a:avLst/>
          </a:prstGeom>
        </p:spPr>
      </p:pic>
    </p:spTree>
    <p:extLst>
      <p:ext uri="{BB962C8B-B14F-4D97-AF65-F5344CB8AC3E}">
        <p14:creationId xmlns:p14="http://schemas.microsoft.com/office/powerpoint/2010/main" val="34228887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08099B-D708-4020-B188-95D486C2CC0D}"/>
              </a:ext>
            </a:extLst>
          </p:cNvPr>
          <p:cNvSpPr>
            <a:spLocks noGrp="1"/>
          </p:cNvSpPr>
          <p:nvPr>
            <p:ph type="title"/>
          </p:nvPr>
        </p:nvSpPr>
        <p:spPr>
          <a:xfrm>
            <a:off x="1402977" y="9632522"/>
            <a:ext cx="10242177" cy="45719"/>
          </a:xfrm>
        </p:spPr>
        <p:txBody>
          <a:bodyPr>
            <a:normAutofit fontScale="90000"/>
          </a:bodyPr>
          <a:lstStyle/>
          <a:p>
            <a:endParaRPr lang="nl-NL" dirty="0"/>
          </a:p>
        </p:txBody>
      </p:sp>
      <p:pic>
        <p:nvPicPr>
          <p:cNvPr id="4" name="Tijdelijke aanduiding voor inhoud 3">
            <a:extLst>
              <a:ext uri="{FF2B5EF4-FFF2-40B4-BE49-F238E27FC236}">
                <a16:creationId xmlns:a16="http://schemas.microsoft.com/office/drawing/2014/main" id="{78F68DF5-3245-460A-9127-EF5D7B87BCB9}"/>
              </a:ext>
            </a:extLst>
          </p:cNvPr>
          <p:cNvPicPr>
            <a:picLocks noGrp="1" noChangeAspect="1"/>
          </p:cNvPicPr>
          <p:nvPr>
            <p:ph idx="1"/>
          </p:nvPr>
        </p:nvPicPr>
        <p:blipFill>
          <a:blip r:embed="rId2"/>
          <a:stretch>
            <a:fillRect/>
          </a:stretch>
        </p:blipFill>
        <p:spPr>
          <a:xfrm>
            <a:off x="495073" y="1235128"/>
            <a:ext cx="9239236" cy="4387743"/>
          </a:xfrm>
          <a:prstGeom prst="rect">
            <a:avLst/>
          </a:prstGeom>
        </p:spPr>
      </p:pic>
    </p:spTree>
    <p:extLst>
      <p:ext uri="{BB962C8B-B14F-4D97-AF65-F5344CB8AC3E}">
        <p14:creationId xmlns:p14="http://schemas.microsoft.com/office/powerpoint/2010/main" val="1484116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333502" y="609600"/>
            <a:ext cx="8596668" cy="1320800"/>
          </a:xfrm>
        </p:spPr>
        <p:txBody>
          <a:bodyPr>
            <a:normAutofit/>
          </a:bodyPr>
          <a:lstStyle/>
          <a:p>
            <a:r>
              <a:rPr lang="nl-NL" b="1"/>
              <a:t>HET THEMA VAN ONZE PRESENTATIE</a:t>
            </a:r>
          </a:p>
        </p:txBody>
      </p:sp>
      <p:sp>
        <p:nvSpPr>
          <p:cNvPr id="19" name="Isosceles Triangle 18">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23" name="Straight Connector 22">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Tijdelijke aanduiding voor inhoud 2"/>
          <p:cNvSpPr>
            <a:spLocks noGrp="1"/>
          </p:cNvSpPr>
          <p:nvPr>
            <p:ph idx="1"/>
          </p:nvPr>
        </p:nvSpPr>
        <p:spPr>
          <a:xfrm>
            <a:off x="1333502" y="2160590"/>
            <a:ext cx="8470898" cy="3429260"/>
          </a:xfrm>
        </p:spPr>
        <p:txBody>
          <a:bodyPr>
            <a:normAutofit/>
          </a:bodyPr>
          <a:lstStyle/>
          <a:p>
            <a:r>
              <a:rPr lang="nl-NL" dirty="0"/>
              <a:t>Een driemanschap komt aan het woord.</a:t>
            </a:r>
          </a:p>
          <a:p>
            <a:r>
              <a:rPr lang="nl-NL" dirty="0"/>
              <a:t>De uitdagingen van de ontspoorde economie.</a:t>
            </a:r>
          </a:p>
          <a:p>
            <a:r>
              <a:rPr lang="nl-NL" dirty="0"/>
              <a:t>De af te leggen moeizame weg naar herstel.</a:t>
            </a:r>
          </a:p>
          <a:p>
            <a:r>
              <a:rPr lang="nl-NL" dirty="0"/>
              <a:t>Het beleidsondersteunende Macro ABC model.</a:t>
            </a:r>
          </a:p>
          <a:p>
            <a:r>
              <a:rPr lang="nl-NL" dirty="0"/>
              <a:t>Kwantificering van de effecten van beleidsscenario’s .</a:t>
            </a:r>
          </a:p>
          <a:p>
            <a:r>
              <a:rPr lang="nl-NL" dirty="0"/>
              <a:t>Evaluatie van de beleidsvoering en beleidsadviezen.</a:t>
            </a:r>
          </a:p>
        </p:txBody>
      </p:sp>
      <p:sp>
        <p:nvSpPr>
          <p:cNvPr id="27"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548820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B5523-6E15-4DEA-AB24-8C0C5E19C52B}"/>
              </a:ext>
            </a:extLst>
          </p:cNvPr>
          <p:cNvSpPr>
            <a:spLocks noGrp="1"/>
          </p:cNvSpPr>
          <p:nvPr>
            <p:ph type="title"/>
          </p:nvPr>
        </p:nvSpPr>
        <p:spPr>
          <a:xfrm>
            <a:off x="868447" y="448056"/>
            <a:ext cx="9016333" cy="640080"/>
          </a:xfrm>
        </p:spPr>
        <p:txBody>
          <a:bodyPr>
            <a:noAutofit/>
          </a:bodyPr>
          <a:lstStyle/>
          <a:p>
            <a:r>
              <a:rPr lang="nl-NL" b="1" dirty="0"/>
              <a:t>Projecties Reële Lonen met als basis 2019</a:t>
            </a:r>
          </a:p>
        </p:txBody>
      </p:sp>
      <p:pic>
        <p:nvPicPr>
          <p:cNvPr id="4" name="Picture 3">
            <a:extLst>
              <a:ext uri="{FF2B5EF4-FFF2-40B4-BE49-F238E27FC236}">
                <a16:creationId xmlns:a16="http://schemas.microsoft.com/office/drawing/2014/main" id="{F28ECDF8-4A1A-491A-85ED-4B55807713AD}"/>
              </a:ext>
            </a:extLst>
          </p:cNvPr>
          <p:cNvPicPr>
            <a:picLocks noChangeAspect="1"/>
          </p:cNvPicPr>
          <p:nvPr/>
        </p:nvPicPr>
        <p:blipFill>
          <a:blip r:embed="rId2"/>
          <a:stretch>
            <a:fillRect/>
          </a:stretch>
        </p:blipFill>
        <p:spPr>
          <a:xfrm>
            <a:off x="2428461" y="1898383"/>
            <a:ext cx="7335078" cy="4511561"/>
          </a:xfrm>
          <a:prstGeom prst="rect">
            <a:avLst/>
          </a:prstGeom>
        </p:spPr>
      </p:pic>
    </p:spTree>
    <p:extLst>
      <p:ext uri="{BB962C8B-B14F-4D97-AF65-F5344CB8AC3E}">
        <p14:creationId xmlns:p14="http://schemas.microsoft.com/office/powerpoint/2010/main" val="28858002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383AB-2D40-4346-9909-804A095D0F2E}"/>
              </a:ext>
            </a:extLst>
          </p:cNvPr>
          <p:cNvSpPr>
            <a:spLocks noGrp="1"/>
          </p:cNvSpPr>
          <p:nvPr>
            <p:ph type="title"/>
          </p:nvPr>
        </p:nvSpPr>
        <p:spPr>
          <a:xfrm>
            <a:off x="521206" y="448056"/>
            <a:ext cx="9907583" cy="640080"/>
          </a:xfrm>
        </p:spPr>
        <p:txBody>
          <a:bodyPr>
            <a:noAutofit/>
          </a:bodyPr>
          <a:lstStyle/>
          <a:p>
            <a:r>
              <a:rPr lang="nl-NL" b="1" dirty="0"/>
              <a:t>Projecties Reële Lonen in Valuta met als basis index 2019</a:t>
            </a:r>
          </a:p>
        </p:txBody>
      </p:sp>
      <p:pic>
        <p:nvPicPr>
          <p:cNvPr id="5" name="Picture 4">
            <a:extLst>
              <a:ext uri="{FF2B5EF4-FFF2-40B4-BE49-F238E27FC236}">
                <a16:creationId xmlns:a16="http://schemas.microsoft.com/office/drawing/2014/main" id="{6786DD0C-8F05-42F0-87A9-E286F9C68CF1}"/>
              </a:ext>
            </a:extLst>
          </p:cNvPr>
          <p:cNvPicPr>
            <a:picLocks noChangeAspect="1"/>
          </p:cNvPicPr>
          <p:nvPr/>
        </p:nvPicPr>
        <p:blipFill>
          <a:blip r:embed="rId2"/>
          <a:stretch>
            <a:fillRect/>
          </a:stretch>
        </p:blipFill>
        <p:spPr>
          <a:xfrm>
            <a:off x="5767387" y="3326606"/>
            <a:ext cx="657225" cy="204788"/>
          </a:xfrm>
          <a:prstGeom prst="rect">
            <a:avLst/>
          </a:prstGeom>
        </p:spPr>
      </p:pic>
      <p:pic>
        <p:nvPicPr>
          <p:cNvPr id="6" name="Picture 5">
            <a:extLst>
              <a:ext uri="{FF2B5EF4-FFF2-40B4-BE49-F238E27FC236}">
                <a16:creationId xmlns:a16="http://schemas.microsoft.com/office/drawing/2014/main" id="{81553C92-DDDA-43A8-B0D3-6C8E7E7B30C6}"/>
              </a:ext>
            </a:extLst>
          </p:cNvPr>
          <p:cNvPicPr>
            <a:picLocks noChangeAspect="1"/>
          </p:cNvPicPr>
          <p:nvPr/>
        </p:nvPicPr>
        <p:blipFill>
          <a:blip r:embed="rId3"/>
          <a:stretch>
            <a:fillRect/>
          </a:stretch>
        </p:blipFill>
        <p:spPr>
          <a:xfrm>
            <a:off x="1937880" y="1506511"/>
            <a:ext cx="7659013" cy="4711669"/>
          </a:xfrm>
          <a:prstGeom prst="rect">
            <a:avLst/>
          </a:prstGeom>
        </p:spPr>
      </p:pic>
    </p:spTree>
    <p:extLst>
      <p:ext uri="{BB962C8B-B14F-4D97-AF65-F5344CB8AC3E}">
        <p14:creationId xmlns:p14="http://schemas.microsoft.com/office/powerpoint/2010/main" val="2508269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333502" y="609600"/>
            <a:ext cx="8596668" cy="1320800"/>
          </a:xfrm>
        </p:spPr>
        <p:txBody>
          <a:bodyPr>
            <a:normAutofit/>
          </a:bodyPr>
          <a:lstStyle/>
          <a:p>
            <a:r>
              <a:rPr lang="en-US" b="1" dirty="0"/>
              <a:t>DE UITDAGINGEN VAN </a:t>
            </a:r>
            <a:br>
              <a:rPr lang="en-US" b="1" dirty="0"/>
            </a:br>
            <a:r>
              <a:rPr lang="en-US" b="1" dirty="0"/>
              <a:t>DE ONTSPOORDE ECONOMIE</a:t>
            </a:r>
          </a:p>
        </p:txBody>
      </p:sp>
      <p:sp>
        <p:nvSpPr>
          <p:cNvPr id="10" name="Isosceles Triangle 9">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Isosceles Triangle 11">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4" name="Straight Connector 13">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Tijdelijke aanduiding voor inhoud 2"/>
          <p:cNvSpPr>
            <a:spLocks noGrp="1"/>
          </p:cNvSpPr>
          <p:nvPr>
            <p:ph idx="1"/>
          </p:nvPr>
        </p:nvSpPr>
        <p:spPr>
          <a:xfrm>
            <a:off x="1333502" y="2160590"/>
            <a:ext cx="8470898" cy="3429260"/>
          </a:xfrm>
        </p:spPr>
        <p:txBody>
          <a:bodyPr>
            <a:normAutofit/>
          </a:bodyPr>
          <a:lstStyle/>
          <a:p>
            <a:r>
              <a:rPr lang="nl-NL"/>
              <a:t>De onbalans tussen  bestedingen en productie anno 2010.</a:t>
            </a:r>
          </a:p>
          <a:p>
            <a:r>
              <a:rPr lang="nl-NL"/>
              <a:t>Bestedingsoverschot en budgettaire tekorten.</a:t>
            </a:r>
          </a:p>
          <a:p>
            <a:r>
              <a:rPr lang="nl-NL"/>
              <a:t>Schuldfinanciering en geldschepping.</a:t>
            </a:r>
          </a:p>
          <a:p>
            <a:r>
              <a:rPr lang="nl-NL"/>
              <a:t>Gevolgen overmatig beroep op financiering.</a:t>
            </a:r>
          </a:p>
          <a:p>
            <a:r>
              <a:rPr lang="nl-NL"/>
              <a:t>Populistische aversie tegen aanpassing van vraag en aanbod.</a:t>
            </a:r>
          </a:p>
          <a:p>
            <a:r>
              <a:rPr lang="nl-NL"/>
              <a:t>Stagnerende productie en covic pandemie.</a:t>
            </a:r>
          </a:p>
          <a:p>
            <a:r>
              <a:rPr lang="nl-NL"/>
              <a:t>De paradox van de armoedebestrijding.</a:t>
            </a:r>
          </a:p>
          <a:p>
            <a:pPr marL="0" indent="0">
              <a:buNone/>
            </a:pPr>
            <a:endParaRPr lang="nl-NL"/>
          </a:p>
          <a:p>
            <a:endParaRPr lang="nl-NL"/>
          </a:p>
        </p:txBody>
      </p:sp>
      <p:sp>
        <p:nvSpPr>
          <p:cNvPr id="18"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218585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333502" y="609600"/>
            <a:ext cx="8596668" cy="1320800"/>
          </a:xfrm>
        </p:spPr>
        <p:txBody>
          <a:bodyPr>
            <a:normAutofit/>
          </a:bodyPr>
          <a:lstStyle/>
          <a:p>
            <a:r>
              <a:rPr lang="en-US" b="1"/>
              <a:t>DE AF TE LEGGEN MOEIZAME WEG</a:t>
            </a:r>
            <a:br>
              <a:rPr lang="en-US" b="1"/>
            </a:br>
            <a:r>
              <a:rPr lang="en-US" b="1"/>
              <a:t>NAAR HERSTEL</a:t>
            </a:r>
          </a:p>
        </p:txBody>
      </p:sp>
      <p:sp>
        <p:nvSpPr>
          <p:cNvPr id="10" name="Isosceles Triangle 9">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Isosceles Triangle 11">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4" name="Straight Connector 13">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Tijdelijke aanduiding voor inhoud 2"/>
          <p:cNvSpPr>
            <a:spLocks noGrp="1"/>
          </p:cNvSpPr>
          <p:nvPr>
            <p:ph idx="1"/>
          </p:nvPr>
        </p:nvSpPr>
        <p:spPr>
          <a:xfrm>
            <a:off x="1333502" y="2160590"/>
            <a:ext cx="8470898" cy="3429260"/>
          </a:xfrm>
        </p:spPr>
        <p:txBody>
          <a:bodyPr>
            <a:normAutofit/>
          </a:bodyPr>
          <a:lstStyle/>
          <a:p>
            <a:r>
              <a:rPr lang="nl-NL"/>
              <a:t>Het roer moet om. Aanpassingsbeleid onvermijdelijk.</a:t>
            </a:r>
          </a:p>
          <a:p>
            <a:r>
              <a:rPr lang="nl-NL"/>
              <a:t>Beperkte binnenlandse geldschepping en leningsruimte</a:t>
            </a:r>
          </a:p>
          <a:p>
            <a:r>
              <a:rPr lang="nl-NL"/>
              <a:t>Herstelplan: primair gericht op vraagzijde economie.</a:t>
            </a:r>
          </a:p>
          <a:p>
            <a:r>
              <a:rPr lang="nl-NL"/>
              <a:t>Meerjaren Ontwikkelings Plan: aanbodzijde economie.</a:t>
            </a:r>
          </a:p>
          <a:p>
            <a:r>
              <a:rPr lang="nl-NL"/>
              <a:t>Doel Herstelplan: scheppen van een klimaat van vertrouwen.</a:t>
            </a:r>
          </a:p>
          <a:p>
            <a:r>
              <a:rPr lang="nl-NL"/>
              <a:t>Schaduwzijden: bedrijvigheid, koopkracht en sociaal vangnet. </a:t>
            </a:r>
          </a:p>
          <a:p>
            <a:r>
              <a:rPr lang="nl-NL"/>
              <a:t>Bemoedigende resultaten en positieve verwachtingen.</a:t>
            </a:r>
          </a:p>
        </p:txBody>
      </p:sp>
      <p:sp>
        <p:nvSpPr>
          <p:cNvPr id="18"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413574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F4D7F6-81B5-452A-9CE6-76D81F91D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333502" y="609600"/>
            <a:ext cx="8596668" cy="1320800"/>
          </a:xfrm>
        </p:spPr>
        <p:txBody>
          <a:bodyPr>
            <a:normAutofit/>
          </a:bodyPr>
          <a:lstStyle/>
          <a:p>
            <a:r>
              <a:rPr lang="en-US" b="1"/>
              <a:t>HET BELEIDSONDERSTEUNENDE </a:t>
            </a:r>
            <a:br>
              <a:rPr lang="en-US" b="1"/>
            </a:br>
            <a:r>
              <a:rPr lang="en-US" b="1"/>
              <a:t>MACRO ABC MODEL </a:t>
            </a:r>
          </a:p>
        </p:txBody>
      </p:sp>
      <p:sp>
        <p:nvSpPr>
          <p:cNvPr id="10" name="Isosceles Triangle 9">
            <a:extLst>
              <a:ext uri="{FF2B5EF4-FFF2-40B4-BE49-F238E27FC236}">
                <a16:creationId xmlns:a16="http://schemas.microsoft.com/office/drawing/2014/main" id="{4600514D-20FB-4559-97DC-D1DC39E6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Isosceles Triangle 11">
            <a:extLst>
              <a:ext uri="{FF2B5EF4-FFF2-40B4-BE49-F238E27FC236}">
                <a16:creationId xmlns:a16="http://schemas.microsoft.com/office/drawing/2014/main" id="{266F638A-E405-4AC0-B984-72E5813B0D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4" name="Straight Connector 13">
            <a:extLst>
              <a:ext uri="{FF2B5EF4-FFF2-40B4-BE49-F238E27FC236}">
                <a16:creationId xmlns:a16="http://schemas.microsoft.com/office/drawing/2014/main" id="{7D1CBE93-B17D-4509-843C-82287C38032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E6277B4-6A43-48AB-89B2-3442221619C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Tijdelijke aanduiding voor inhoud 2"/>
          <p:cNvSpPr>
            <a:spLocks noGrp="1"/>
          </p:cNvSpPr>
          <p:nvPr>
            <p:ph idx="1"/>
          </p:nvPr>
        </p:nvSpPr>
        <p:spPr>
          <a:xfrm>
            <a:off x="1333502" y="2160590"/>
            <a:ext cx="8470898" cy="3429260"/>
          </a:xfrm>
        </p:spPr>
        <p:txBody>
          <a:bodyPr>
            <a:normAutofit/>
          </a:bodyPr>
          <a:lstStyle/>
          <a:p>
            <a:r>
              <a:rPr lang="nl-NL"/>
              <a:t>Specifiek doel en werking van het model. </a:t>
            </a:r>
          </a:p>
          <a:p>
            <a:r>
              <a:rPr lang="nl-NL"/>
              <a:t>Beschrijving van de structuur economie Suriname.</a:t>
            </a:r>
          </a:p>
          <a:p>
            <a:r>
              <a:rPr lang="nl-NL"/>
              <a:t>Opsporen en kwantificeren van relaties tussen variabelen.</a:t>
            </a:r>
          </a:p>
          <a:p>
            <a:r>
              <a:rPr lang="nl-NL"/>
              <a:t>Aanvullende vooronderstellingen: exogene variabelen.</a:t>
            </a:r>
          </a:p>
          <a:p>
            <a:r>
              <a:rPr lang="nl-NL"/>
              <a:t>Effect van  veranderingen van variabelen op het model.</a:t>
            </a:r>
          </a:p>
          <a:p>
            <a:r>
              <a:rPr lang="nl-NL"/>
              <a:t>Scenario’s  berekenen, vergelijken en keuzen maken.</a:t>
            </a:r>
          </a:p>
          <a:p>
            <a:r>
              <a:rPr lang="nl-NL"/>
              <a:t>Elke scenario heeft een eigen prijs: er is geen gratis lunch.</a:t>
            </a:r>
          </a:p>
        </p:txBody>
      </p:sp>
      <p:sp>
        <p:nvSpPr>
          <p:cNvPr id="18" name="Rectangle 27">
            <a:extLst>
              <a:ext uri="{FF2B5EF4-FFF2-40B4-BE49-F238E27FC236}">
                <a16:creationId xmlns:a16="http://schemas.microsoft.com/office/drawing/2014/main" id="{27B538D5-95DB-47ED-9CB4-34AE5BF78E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081064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651000"/>
            <a:ext cx="9144000" cy="3261553"/>
          </a:xfrm>
        </p:spPr>
        <p:txBody>
          <a:bodyPr>
            <a:normAutofit/>
          </a:bodyPr>
          <a:lstStyle/>
          <a:p>
            <a:pPr algn="ctr"/>
            <a:r>
              <a:rPr lang="nl-NL" sz="2800" b="1" dirty="0"/>
              <a:t>HET MACROABC MODEL:</a:t>
            </a:r>
            <a:br>
              <a:rPr lang="nl-NL" sz="2800" b="1" dirty="0"/>
            </a:br>
            <a:r>
              <a:rPr lang="nl-NL" sz="2800" b="1" dirty="0"/>
              <a:t>Inleiding &amp; Scenario’s Herstelplan</a:t>
            </a:r>
            <a:br>
              <a:rPr lang="en-US" sz="2800" b="1" dirty="0"/>
            </a:br>
            <a:br>
              <a:rPr lang="en-US" sz="2800" b="1" dirty="0"/>
            </a:br>
            <a:br>
              <a:rPr lang="en-US" sz="2800" b="1" dirty="0"/>
            </a:br>
            <a:br>
              <a:rPr lang="en-US" sz="2800" b="1" dirty="0"/>
            </a:br>
            <a:r>
              <a:rPr lang="en-US" sz="2800" b="1" dirty="0"/>
              <a:t>Gerard Lau MBA, MSc.</a:t>
            </a:r>
          </a:p>
        </p:txBody>
      </p:sp>
      <p:sp>
        <p:nvSpPr>
          <p:cNvPr id="3" name="Ondertitel 2"/>
          <p:cNvSpPr>
            <a:spLocks noGrp="1"/>
          </p:cNvSpPr>
          <p:nvPr>
            <p:ph type="subTitle" idx="1"/>
          </p:nvPr>
        </p:nvSpPr>
        <p:spPr>
          <a:xfrm>
            <a:off x="2212532" y="5854233"/>
            <a:ext cx="7766936" cy="461900"/>
          </a:xfrm>
        </p:spPr>
        <p:txBody>
          <a:bodyPr>
            <a:normAutofit/>
          </a:bodyPr>
          <a:lstStyle/>
          <a:p>
            <a:pPr algn="ctr"/>
            <a:r>
              <a:rPr lang="en-US" sz="2000" b="1" dirty="0"/>
              <a:t>Den Haag, 21 september 2021</a:t>
            </a:r>
          </a:p>
        </p:txBody>
      </p:sp>
    </p:spTree>
    <p:extLst>
      <p:ext uri="{BB962C8B-B14F-4D97-AF65-F5344CB8AC3E}">
        <p14:creationId xmlns:p14="http://schemas.microsoft.com/office/powerpoint/2010/main" val="3908987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 name="Isosceles Triangle 100">
            <a:extLst>
              <a:ext uri="{FF2B5EF4-FFF2-40B4-BE49-F238E27FC236}">
                <a16:creationId xmlns:a16="http://schemas.microsoft.com/office/drawing/2014/main" id="{BBFBD429-C7AA-4D85-BEBF-26ECE2DBA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3" name="Parallelogram 102">
            <a:extLst>
              <a:ext uri="{FF2B5EF4-FFF2-40B4-BE49-F238E27FC236}">
                <a16:creationId xmlns:a16="http://schemas.microsoft.com/office/drawing/2014/main" id="{7A9CEEF0-7547-4FA2-93BD-0B8C799DD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24188" y="0"/>
            <a:ext cx="9372600" cy="6858000"/>
          </a:xfrm>
          <a:prstGeom prst="parallelogram">
            <a:avLst>
              <a:gd name="adj" fmla="val 14937"/>
            </a:avLst>
          </a:prstGeom>
          <a:solidFill>
            <a:schemeClr val="bg1">
              <a:alpha val="8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AA02E860-D290-48CF-9C38-BC8EB885437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7" name="Straight Connector 106">
            <a:extLst>
              <a:ext uri="{FF2B5EF4-FFF2-40B4-BE49-F238E27FC236}">
                <a16:creationId xmlns:a16="http://schemas.microsoft.com/office/drawing/2014/main" id="{CBF60179-3A15-468E-86D0-1C2FFD504BA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9" name="Rectangle 23">
            <a:extLst>
              <a:ext uri="{FF2B5EF4-FFF2-40B4-BE49-F238E27FC236}">
                <a16:creationId xmlns:a16="http://schemas.microsoft.com/office/drawing/2014/main" id="{87ED294B-4D40-44B4-86E7-F23C046882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el 1">
            <a:extLst>
              <a:ext uri="{FF2B5EF4-FFF2-40B4-BE49-F238E27FC236}">
                <a16:creationId xmlns:a16="http://schemas.microsoft.com/office/drawing/2014/main" id="{DE12C521-1449-4BAE-A934-47956AFA87E8}"/>
              </a:ext>
            </a:extLst>
          </p:cNvPr>
          <p:cNvSpPr>
            <a:spLocks noGrp="1"/>
          </p:cNvSpPr>
          <p:nvPr>
            <p:ph type="title"/>
          </p:nvPr>
        </p:nvSpPr>
        <p:spPr>
          <a:xfrm>
            <a:off x="2158855" y="755498"/>
            <a:ext cx="6487955" cy="668784"/>
          </a:xfrm>
        </p:spPr>
        <p:txBody>
          <a:bodyPr anchor="t">
            <a:normAutofit/>
          </a:bodyPr>
          <a:lstStyle/>
          <a:p>
            <a:r>
              <a:rPr lang="nl-NL" b="1" dirty="0"/>
              <a:t>Pakket van Maatregelen</a:t>
            </a:r>
          </a:p>
        </p:txBody>
      </p:sp>
      <p:sp>
        <p:nvSpPr>
          <p:cNvPr id="111" name="Rectangle 25">
            <a:extLst>
              <a:ext uri="{FF2B5EF4-FFF2-40B4-BE49-F238E27FC236}">
                <a16:creationId xmlns:a16="http://schemas.microsoft.com/office/drawing/2014/main" id="{55D78701-1D8D-45A3-9B44-A94C334622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3" name="Isosceles Triangle 112">
            <a:extLst>
              <a:ext uri="{FF2B5EF4-FFF2-40B4-BE49-F238E27FC236}">
                <a16:creationId xmlns:a16="http://schemas.microsoft.com/office/drawing/2014/main" id="{B8C595DB-254F-4E8B-9C0D-648B3FF1B0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 name="Tijdelijke aanduiding voor inhoud 2">
            <a:extLst>
              <a:ext uri="{FF2B5EF4-FFF2-40B4-BE49-F238E27FC236}">
                <a16:creationId xmlns:a16="http://schemas.microsoft.com/office/drawing/2014/main" id="{A278F459-1EAE-4DDC-82E7-224DD380C5E1}"/>
              </a:ext>
            </a:extLst>
          </p:cNvPr>
          <p:cNvSpPr>
            <a:spLocks noGrp="1"/>
          </p:cNvSpPr>
          <p:nvPr>
            <p:ph idx="1"/>
          </p:nvPr>
        </p:nvSpPr>
        <p:spPr>
          <a:xfrm>
            <a:off x="2045877" y="1953731"/>
            <a:ext cx="8018169" cy="4348331"/>
          </a:xfrm>
        </p:spPr>
        <p:txBody>
          <a:bodyPr>
            <a:normAutofit/>
          </a:bodyPr>
          <a:lstStyle/>
          <a:p>
            <a:pPr marL="0" indent="0">
              <a:lnSpc>
                <a:spcPct val="90000"/>
              </a:lnSpc>
              <a:buNone/>
            </a:pPr>
            <a:r>
              <a:rPr lang="nl-NL" sz="2200" dirty="0"/>
              <a:t>Het doel: </a:t>
            </a:r>
          </a:p>
          <a:p>
            <a:pPr marL="0" indent="0">
              <a:lnSpc>
                <a:spcPct val="90000"/>
              </a:lnSpc>
              <a:buNone/>
            </a:pPr>
            <a:r>
              <a:rPr lang="nl-NL" sz="2200" dirty="0"/>
              <a:t>Bedenken van een pakket van maatregelen, die de volgende doelstellingen tegelijk kan realiseren:</a:t>
            </a:r>
          </a:p>
          <a:p>
            <a:pPr marL="457200" indent="-457200">
              <a:lnSpc>
                <a:spcPct val="90000"/>
              </a:lnSpc>
              <a:buAutoNum type="arabicPeriod"/>
            </a:pPr>
            <a:r>
              <a:rPr lang="nl-NL" sz="2200" dirty="0"/>
              <a:t>Het stabiliseren van de SRD/USD koers in 2021. </a:t>
            </a:r>
          </a:p>
          <a:p>
            <a:pPr marL="457200" indent="-457200">
              <a:lnSpc>
                <a:spcPct val="90000"/>
              </a:lnSpc>
              <a:buAutoNum type="arabicPeriod"/>
            </a:pPr>
            <a:r>
              <a:rPr lang="nl-NL" sz="2200" dirty="0"/>
              <a:t>Monetaire Financiering die lager is dan 3% van het BBP.</a:t>
            </a:r>
          </a:p>
          <a:p>
            <a:pPr marL="457200" indent="-457200">
              <a:lnSpc>
                <a:spcPct val="90000"/>
              </a:lnSpc>
              <a:buAutoNum type="arabicPeriod"/>
            </a:pPr>
            <a:r>
              <a:rPr lang="nl-NL" sz="2200" dirty="0"/>
              <a:t>Valuta Reserve die hoger ligt dan 4 maanden Import.</a:t>
            </a:r>
          </a:p>
          <a:p>
            <a:pPr marL="457200" indent="-457200">
              <a:lnSpc>
                <a:spcPct val="90000"/>
              </a:lnSpc>
              <a:buAutoNum type="arabicPeriod"/>
            </a:pPr>
            <a:r>
              <a:rPr lang="nl-NL" sz="2200" dirty="0"/>
              <a:t>Toenemende reële BBP.</a:t>
            </a:r>
          </a:p>
          <a:p>
            <a:pPr marL="457200" indent="-457200">
              <a:lnSpc>
                <a:spcPct val="90000"/>
              </a:lnSpc>
              <a:buAutoNum type="arabicPeriod"/>
            </a:pPr>
            <a:r>
              <a:rPr lang="nl-NL" sz="2200" dirty="0"/>
              <a:t>De steeds afnemende Reële lonen, na 2021, een halt toe te roepen.</a:t>
            </a:r>
          </a:p>
          <a:p>
            <a:pPr marL="457200" indent="-457200">
              <a:lnSpc>
                <a:spcPct val="90000"/>
              </a:lnSpc>
              <a:buAutoNum type="arabicPeriod"/>
            </a:pPr>
            <a:r>
              <a:rPr lang="nl-NL" sz="2200" dirty="0"/>
              <a:t>Reële verhoging van de AOW toelagen Bewerkstelligen. </a:t>
            </a:r>
          </a:p>
          <a:p>
            <a:pPr>
              <a:lnSpc>
                <a:spcPct val="90000"/>
              </a:lnSpc>
            </a:pPr>
            <a:endParaRPr lang="nl-NL" sz="1700" dirty="0"/>
          </a:p>
        </p:txBody>
      </p:sp>
      <p:sp>
        <p:nvSpPr>
          <p:cNvPr id="115" name="Rectangle 27">
            <a:extLst>
              <a:ext uri="{FF2B5EF4-FFF2-40B4-BE49-F238E27FC236}">
                <a16:creationId xmlns:a16="http://schemas.microsoft.com/office/drawing/2014/main" id="{2E000235-D5DF-4D2F-AECA-3814821B5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7" name="Rectangle 28">
            <a:extLst>
              <a:ext uri="{FF2B5EF4-FFF2-40B4-BE49-F238E27FC236}">
                <a16:creationId xmlns:a16="http://schemas.microsoft.com/office/drawing/2014/main" id="{D7CE0E87-2C2C-4907-BBE3-D24D86C42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9" name="Rectangle 29">
            <a:extLst>
              <a:ext uri="{FF2B5EF4-FFF2-40B4-BE49-F238E27FC236}">
                <a16:creationId xmlns:a16="http://schemas.microsoft.com/office/drawing/2014/main" id="{8FF0BC47-4F6D-4430-8C11-E1566CBF6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1" name="Isosceles Triangle 120">
            <a:extLst>
              <a:ext uri="{FF2B5EF4-FFF2-40B4-BE49-F238E27FC236}">
                <a16:creationId xmlns:a16="http://schemas.microsoft.com/office/drawing/2014/main" id="{5B73C5C4-3778-4E76-9467-8B46C9F91F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829065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 name="Isosceles Triangle 93">
            <a:extLst>
              <a:ext uri="{FF2B5EF4-FFF2-40B4-BE49-F238E27FC236}">
                <a16:creationId xmlns:a16="http://schemas.microsoft.com/office/drawing/2014/main" id="{BBFBD429-C7AA-4D85-BEBF-26ECE2DBA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7" name="Parallelogram 95">
            <a:extLst>
              <a:ext uri="{FF2B5EF4-FFF2-40B4-BE49-F238E27FC236}">
                <a16:creationId xmlns:a16="http://schemas.microsoft.com/office/drawing/2014/main" id="{7A9CEEF0-7547-4FA2-93BD-0B8C799DD2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24188" y="0"/>
            <a:ext cx="9372600" cy="6858000"/>
          </a:xfrm>
          <a:prstGeom prst="parallelogram">
            <a:avLst>
              <a:gd name="adj" fmla="val 14937"/>
            </a:avLst>
          </a:prstGeom>
          <a:solidFill>
            <a:schemeClr val="bg1">
              <a:alpha val="89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8" name="Straight Connector 97">
            <a:extLst>
              <a:ext uri="{FF2B5EF4-FFF2-40B4-BE49-F238E27FC236}">
                <a16:creationId xmlns:a16="http://schemas.microsoft.com/office/drawing/2014/main" id="{AA02E860-D290-48CF-9C38-BC8EB885437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9" name="Straight Connector 99">
            <a:extLst>
              <a:ext uri="{FF2B5EF4-FFF2-40B4-BE49-F238E27FC236}">
                <a16:creationId xmlns:a16="http://schemas.microsoft.com/office/drawing/2014/main" id="{CBF60179-3A15-468E-86D0-1C2FFD504BA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0" name="Rectangle 23">
            <a:extLst>
              <a:ext uri="{FF2B5EF4-FFF2-40B4-BE49-F238E27FC236}">
                <a16:creationId xmlns:a16="http://schemas.microsoft.com/office/drawing/2014/main" id="{87ED294B-4D40-44B4-86E7-F23C046882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el 1">
            <a:extLst>
              <a:ext uri="{FF2B5EF4-FFF2-40B4-BE49-F238E27FC236}">
                <a16:creationId xmlns:a16="http://schemas.microsoft.com/office/drawing/2014/main" id="{24FD62B0-CB58-493A-AA04-341575FC473C}"/>
              </a:ext>
            </a:extLst>
          </p:cNvPr>
          <p:cNvSpPr>
            <a:spLocks noGrp="1"/>
          </p:cNvSpPr>
          <p:nvPr>
            <p:ph type="title"/>
          </p:nvPr>
        </p:nvSpPr>
        <p:spPr>
          <a:xfrm>
            <a:off x="3066510" y="198967"/>
            <a:ext cx="6487955" cy="1320800"/>
          </a:xfrm>
        </p:spPr>
        <p:txBody>
          <a:bodyPr anchor="t">
            <a:normAutofit/>
          </a:bodyPr>
          <a:lstStyle/>
          <a:p>
            <a:r>
              <a:rPr lang="nl-NL" b="1" dirty="0">
                <a:solidFill>
                  <a:schemeClr val="bg2">
                    <a:lumMod val="25000"/>
                  </a:schemeClr>
                </a:solidFill>
              </a:rPr>
              <a:t>No policy change scenario</a:t>
            </a:r>
          </a:p>
        </p:txBody>
      </p:sp>
      <p:sp>
        <p:nvSpPr>
          <p:cNvPr id="121" name="Rectangle 25">
            <a:extLst>
              <a:ext uri="{FF2B5EF4-FFF2-40B4-BE49-F238E27FC236}">
                <a16:creationId xmlns:a16="http://schemas.microsoft.com/office/drawing/2014/main" id="{55D78701-1D8D-45A3-9B44-A94C334622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2" name="Isosceles Triangle 105">
            <a:extLst>
              <a:ext uri="{FF2B5EF4-FFF2-40B4-BE49-F238E27FC236}">
                <a16:creationId xmlns:a16="http://schemas.microsoft.com/office/drawing/2014/main" id="{B8C595DB-254F-4E8B-9C0D-648B3FF1B0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3" name="Rectangle 27">
            <a:extLst>
              <a:ext uri="{FF2B5EF4-FFF2-40B4-BE49-F238E27FC236}">
                <a16:creationId xmlns:a16="http://schemas.microsoft.com/office/drawing/2014/main" id="{2E000235-D5DF-4D2F-AECA-3814821B5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4" name="Rectangle 28">
            <a:extLst>
              <a:ext uri="{FF2B5EF4-FFF2-40B4-BE49-F238E27FC236}">
                <a16:creationId xmlns:a16="http://schemas.microsoft.com/office/drawing/2014/main" id="{D7CE0E87-2C2C-4907-BBE3-D24D86C42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5" name="Rectangle 29">
            <a:extLst>
              <a:ext uri="{FF2B5EF4-FFF2-40B4-BE49-F238E27FC236}">
                <a16:creationId xmlns:a16="http://schemas.microsoft.com/office/drawing/2014/main" id="{8FF0BC47-4F6D-4430-8C11-E1566CBF6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6" name="Isosceles Triangle 113">
            <a:extLst>
              <a:ext uri="{FF2B5EF4-FFF2-40B4-BE49-F238E27FC236}">
                <a16:creationId xmlns:a16="http://schemas.microsoft.com/office/drawing/2014/main" id="{5B73C5C4-3778-4E76-9467-8B46C9F91F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Tijdelijke aanduiding voor inhoud 2">
            <a:extLst>
              <a:ext uri="{FF2B5EF4-FFF2-40B4-BE49-F238E27FC236}">
                <a16:creationId xmlns:a16="http://schemas.microsoft.com/office/drawing/2014/main" id="{FA7E4038-7D2F-47F0-9C1A-A2B6F85B8078}"/>
              </a:ext>
            </a:extLst>
          </p:cNvPr>
          <p:cNvGraphicFramePr>
            <a:graphicFrameLocks noGrp="1"/>
          </p:cNvGraphicFramePr>
          <p:nvPr>
            <p:ph idx="1"/>
            <p:extLst>
              <p:ext uri="{D42A27DB-BD31-4B8C-83A1-F6EECF244321}">
                <p14:modId xmlns:p14="http://schemas.microsoft.com/office/powerpoint/2010/main" val="3899066126"/>
              </p:ext>
            </p:extLst>
          </p:nvPr>
        </p:nvGraphicFramePr>
        <p:xfrm>
          <a:off x="1277109" y="1459733"/>
          <a:ext cx="10066755" cy="42602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AlternateContent xmlns:mc="http://schemas.openxmlformats.org/markup-compatibility/2006" xmlns:pslz="http://schemas.microsoft.com/office/powerpoint/2016/slidezoom">
        <mc:Choice Requires="pslz">
          <p:graphicFrame>
            <p:nvGraphicFramePr>
              <p:cNvPr id="4" name="Slide Zoom 3">
                <a:extLst>
                  <a:ext uri="{FF2B5EF4-FFF2-40B4-BE49-F238E27FC236}">
                    <a16:creationId xmlns:a16="http://schemas.microsoft.com/office/drawing/2014/main" id="{90E191FD-0693-454E-AD36-CE3DB555C532}"/>
                  </a:ext>
                </a:extLst>
              </p:cNvPr>
              <p:cNvGraphicFramePr>
                <a:graphicFrameLocks noChangeAspect="1"/>
              </p:cNvGraphicFramePr>
              <p:nvPr>
                <p:extLst>
                  <p:ext uri="{D42A27DB-BD31-4B8C-83A1-F6EECF244321}">
                    <p14:modId xmlns:p14="http://schemas.microsoft.com/office/powerpoint/2010/main" val="696346359"/>
                  </p:ext>
                </p:extLst>
              </p:nvPr>
            </p:nvGraphicFramePr>
            <p:xfrm>
              <a:off x="1601788" y="2436249"/>
              <a:ext cx="842599" cy="473962"/>
            </p:xfrm>
            <a:graphic>
              <a:graphicData uri="http://schemas.microsoft.com/office/powerpoint/2016/slidezoom">
                <pslz:sldZm>
                  <pslz:sldZmObj sldId="290" cId="3457616166">
                    <pslz:zmPr id="{9D216875-29DB-426D-B18E-5AB1A8BE9BAA}" returnToParent="0" transitionDur="1000">
                      <p166:blipFill xmlns:p166="http://schemas.microsoft.com/office/powerpoint/2016/6/main">
                        <a:blip r:embed="rId7"/>
                        <a:stretch>
                          <a:fillRect/>
                        </a:stretch>
                      </p166:blipFill>
                      <p166:spPr xmlns:p166="http://schemas.microsoft.com/office/powerpoint/2016/6/main">
                        <a:xfrm>
                          <a:off x="0" y="0"/>
                          <a:ext cx="842599" cy="473962"/>
                        </a:xfrm>
                        <a:prstGeom prst="rect">
                          <a:avLst/>
                        </a:prstGeom>
                        <a:ln w="3175">
                          <a:solidFill>
                            <a:prstClr val="ltGray"/>
                          </a:solidFill>
                        </a:ln>
                      </p166:spPr>
                    </pslz:zmPr>
                  </pslz:sldZmObj>
                </pslz:sldZm>
              </a:graphicData>
            </a:graphic>
          </p:graphicFrame>
        </mc:Choice>
        <mc:Fallback xmlns="">
          <p:pic>
            <p:nvPicPr>
              <p:cNvPr id="4" name="Slide Zoom 3">
                <a:hlinkClick r:id="rId8" action="ppaction://hlinksldjump"/>
                <a:extLst>
                  <a:ext uri="{FF2B5EF4-FFF2-40B4-BE49-F238E27FC236}">
                    <a16:creationId xmlns:a16="http://schemas.microsoft.com/office/drawing/2014/main" id="{90E191FD-0693-454E-AD36-CE3DB555C532}"/>
                  </a:ext>
                </a:extLst>
              </p:cNvPr>
              <p:cNvPicPr>
                <a:picLocks noGrp="1" noRot="1" noChangeAspect="1" noMove="1" noResize="1" noEditPoints="1" noAdjustHandles="1" noChangeArrowheads="1" noChangeShapeType="1"/>
              </p:cNvPicPr>
              <p:nvPr/>
            </p:nvPicPr>
            <p:blipFill>
              <a:blip r:embed="rId9"/>
              <a:stretch>
                <a:fillRect/>
              </a:stretch>
            </p:blipFill>
            <p:spPr>
              <a:xfrm>
                <a:off x="1601788" y="2436249"/>
                <a:ext cx="842599" cy="473962"/>
              </a:xfrm>
              <a:prstGeom prst="rect">
                <a:avLst/>
              </a:prstGeom>
              <a:ln w="3175">
                <a:solidFill>
                  <a:prstClr val="ltGray"/>
                </a:solidFill>
              </a:ln>
            </p:spPr>
          </p:pic>
        </mc:Fallback>
      </mc:AlternateContent>
      <mc:AlternateContent xmlns:mc="http://schemas.openxmlformats.org/markup-compatibility/2006" xmlns:pslz="http://schemas.microsoft.com/office/powerpoint/2016/slidezoom">
        <mc:Choice Requires="pslz">
          <p:graphicFrame>
            <p:nvGraphicFramePr>
              <p:cNvPr id="7" name="Slide Zoom 6">
                <a:extLst>
                  <a:ext uri="{FF2B5EF4-FFF2-40B4-BE49-F238E27FC236}">
                    <a16:creationId xmlns:a16="http://schemas.microsoft.com/office/drawing/2014/main" id="{3D5A1BA0-2CB9-4EE5-8918-F0F3EEBE2A5A}"/>
                  </a:ext>
                </a:extLst>
              </p:cNvPr>
              <p:cNvGraphicFramePr>
                <a:graphicFrameLocks noChangeAspect="1"/>
              </p:cNvGraphicFramePr>
              <p:nvPr>
                <p:extLst>
                  <p:ext uri="{D42A27DB-BD31-4B8C-83A1-F6EECF244321}">
                    <p14:modId xmlns:p14="http://schemas.microsoft.com/office/powerpoint/2010/main" val="2924510056"/>
                  </p:ext>
                </p:extLst>
              </p:nvPr>
            </p:nvGraphicFramePr>
            <p:xfrm>
              <a:off x="10235357" y="2436249"/>
              <a:ext cx="842597" cy="473962"/>
            </p:xfrm>
            <a:graphic>
              <a:graphicData uri="http://schemas.microsoft.com/office/powerpoint/2016/slidezoom">
                <pslz:sldZm>
                  <pslz:sldZmObj sldId="283" cId="2610319164">
                    <pslz:zmPr id="{5950A0B3-2D8C-4C91-B604-622B838D75E6}" returnToParent="0" transitionDur="1000">
                      <p166:blipFill xmlns:p166="http://schemas.microsoft.com/office/powerpoint/2016/6/main">
                        <a:blip r:embed="rId10"/>
                        <a:stretch>
                          <a:fillRect/>
                        </a:stretch>
                      </p166:blipFill>
                      <p166:spPr xmlns:p166="http://schemas.microsoft.com/office/powerpoint/2016/6/main">
                        <a:xfrm>
                          <a:off x="0" y="0"/>
                          <a:ext cx="842597" cy="473962"/>
                        </a:xfrm>
                        <a:prstGeom prst="rect">
                          <a:avLst/>
                        </a:prstGeom>
                        <a:ln w="3175">
                          <a:solidFill>
                            <a:prstClr val="ltGray"/>
                          </a:solidFill>
                        </a:ln>
                      </p166:spPr>
                    </pslz:zmPr>
                  </pslz:sldZmObj>
                </pslz:sldZm>
              </a:graphicData>
            </a:graphic>
          </p:graphicFrame>
        </mc:Choice>
        <mc:Fallback xmlns="">
          <p:pic>
            <p:nvPicPr>
              <p:cNvPr id="7" name="Slide Zoom 6">
                <a:hlinkClick r:id="rId11" action="ppaction://hlinksldjump"/>
                <a:extLst>
                  <a:ext uri="{FF2B5EF4-FFF2-40B4-BE49-F238E27FC236}">
                    <a16:creationId xmlns:a16="http://schemas.microsoft.com/office/drawing/2014/main" id="{3D5A1BA0-2CB9-4EE5-8918-F0F3EEBE2A5A}"/>
                  </a:ext>
                </a:extLst>
              </p:cNvPr>
              <p:cNvPicPr>
                <a:picLocks noGrp="1" noRot="1" noChangeAspect="1" noMove="1" noResize="1" noEditPoints="1" noAdjustHandles="1" noChangeArrowheads="1" noChangeShapeType="1"/>
              </p:cNvPicPr>
              <p:nvPr/>
            </p:nvPicPr>
            <p:blipFill>
              <a:blip r:embed="rId12"/>
              <a:stretch>
                <a:fillRect/>
              </a:stretch>
            </p:blipFill>
            <p:spPr>
              <a:xfrm>
                <a:off x="10235357" y="2436249"/>
                <a:ext cx="842597" cy="473962"/>
              </a:xfrm>
              <a:prstGeom prst="rect">
                <a:avLst/>
              </a:prstGeom>
              <a:ln w="3175">
                <a:solidFill>
                  <a:prstClr val="ltGray"/>
                </a:solidFill>
              </a:ln>
            </p:spPr>
          </p:pic>
        </mc:Fallback>
      </mc:AlternateContent>
      <p:sp>
        <p:nvSpPr>
          <p:cNvPr id="17" name="TextBox 16">
            <a:extLst>
              <a:ext uri="{FF2B5EF4-FFF2-40B4-BE49-F238E27FC236}">
                <a16:creationId xmlns:a16="http://schemas.microsoft.com/office/drawing/2014/main" id="{9E391F69-5AD8-406F-8529-7AA35B7F46EB}"/>
              </a:ext>
            </a:extLst>
          </p:cNvPr>
          <p:cNvSpPr txBox="1"/>
          <p:nvPr/>
        </p:nvSpPr>
        <p:spPr>
          <a:xfrm>
            <a:off x="5096912" y="2825611"/>
            <a:ext cx="1998175" cy="307777"/>
          </a:xfrm>
          <a:prstGeom prst="rect">
            <a:avLst/>
          </a:prstGeom>
          <a:noFill/>
        </p:spPr>
        <p:txBody>
          <a:bodyPr wrap="square" rtlCol="0">
            <a:spAutoFit/>
          </a:bodyPr>
          <a:lstStyle/>
          <a:p>
            <a:pPr algn="ctr"/>
            <a:r>
              <a:rPr lang="nl-NL" sz="700" dirty="0"/>
              <a:t>Deze slides zijn via Slide Show te benaderen en links onder navigeren  </a:t>
            </a:r>
          </a:p>
        </p:txBody>
      </p:sp>
    </p:spTree>
    <p:extLst>
      <p:ext uri="{BB962C8B-B14F-4D97-AF65-F5344CB8AC3E}">
        <p14:creationId xmlns:p14="http://schemas.microsoft.com/office/powerpoint/2010/main" val="272748152"/>
      </p:ext>
    </p:extLst>
  </p:cSld>
  <p:clrMapOvr>
    <a:masterClrMapping/>
  </p:clrMapOvr>
</p:sld>
</file>

<file path=ppt/theme/theme1.xml><?xml version="1.0" encoding="utf-8"?>
<a:theme xmlns:a="http://schemas.openxmlformats.org/drawingml/2006/main" name="Facet">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2781</TotalTime>
  <Words>1227</Words>
  <Application>Microsoft Office PowerPoint</Application>
  <PresentationFormat>Breedbeeld</PresentationFormat>
  <Paragraphs>126</Paragraphs>
  <Slides>31</Slides>
  <Notes>2</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31</vt:i4>
      </vt:variant>
    </vt:vector>
  </HeadingPairs>
  <TitlesOfParts>
    <vt:vector size="36" baseType="lpstr">
      <vt:lpstr>Arial</vt:lpstr>
      <vt:lpstr>Calibri</vt:lpstr>
      <vt:lpstr>Trebuchet MS</vt:lpstr>
      <vt:lpstr>Wingdings 3</vt:lpstr>
      <vt:lpstr>Facet</vt:lpstr>
      <vt:lpstr>Partners In Doing Business  Across The Atlantic</vt:lpstr>
      <vt:lpstr>ANALYSE VAN DE ECONOMISCHE GRONDSLAGEN  VAN DE SURINAAMSE ECONOMIE: HET MACROABC MODEL    Dr. Anthony Caram</vt:lpstr>
      <vt:lpstr>HET THEMA VAN ONZE PRESENTATIE</vt:lpstr>
      <vt:lpstr>DE UITDAGINGEN VAN  DE ONTSPOORDE ECONOMIE</vt:lpstr>
      <vt:lpstr>DE AF TE LEGGEN MOEIZAME WEG NAAR HERSTEL</vt:lpstr>
      <vt:lpstr>HET BELEIDSONDERSTEUNENDE  MACRO ABC MODEL </vt:lpstr>
      <vt:lpstr>HET MACROABC MODEL: Inleiding &amp; Scenario’s Herstelplan    Gerard Lau MBA, MSc.</vt:lpstr>
      <vt:lpstr>Pakket van Maatregelen</vt:lpstr>
      <vt:lpstr>No policy change scenario</vt:lpstr>
      <vt:lpstr>Behoedzaam Scenario:</vt:lpstr>
      <vt:lpstr>Optimistisch Scenario:</vt:lpstr>
      <vt:lpstr>PowerPoint-presentatie</vt:lpstr>
      <vt:lpstr>HET MACROABC MODEL: De Nieuwe Ontwikkelingen En Hun Effecten    Dr. Marein van Schaaijk</vt:lpstr>
      <vt:lpstr>Recente data (Marein van Schaaijk)</vt:lpstr>
      <vt:lpstr>Discussie Reële Lonen</vt:lpstr>
      <vt:lpstr>PowerPoint-presentatie</vt:lpstr>
      <vt:lpstr>PowerPoint-presentatie</vt:lpstr>
      <vt:lpstr>Ten slotte</vt:lpstr>
      <vt:lpstr>The End</vt:lpstr>
      <vt:lpstr>Additionele Slides </vt:lpstr>
      <vt:lpstr>PowerPoint-presentatie</vt:lpstr>
      <vt:lpstr>Simulatie van de Scenario’s </vt:lpstr>
      <vt:lpstr>Het Herstel Plan 2020 – 2022 </vt:lpstr>
      <vt:lpstr>SRD/USD Koersen op basis van de Model Scenario’s</vt:lpstr>
      <vt:lpstr>CPI Projecties Op basis van de Model Scenario’s </vt:lpstr>
      <vt:lpstr>Discuss real wages</vt:lpstr>
      <vt:lpstr>Analyse en Prognoses van het Arbeidspotentieel</vt:lpstr>
      <vt:lpstr>BBP Projecties van het BBP</vt:lpstr>
      <vt:lpstr>PowerPoint-presentatie</vt:lpstr>
      <vt:lpstr>Projecties Reële Lonen met als basis 2019</vt:lpstr>
      <vt:lpstr>Projecties Reële Lonen in Valuta met als basis index 2019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Actual developments in macro economy Suriname</dc:title>
  <dc:creator>conny van schaaijk</dc:creator>
  <cp:lastModifiedBy>conny van schaaijk</cp:lastModifiedBy>
  <cp:revision>57</cp:revision>
  <cp:lastPrinted>2021-09-19T12:24:01Z</cp:lastPrinted>
  <dcterms:created xsi:type="dcterms:W3CDTF">2021-07-06T12:57:05Z</dcterms:created>
  <dcterms:modified xsi:type="dcterms:W3CDTF">2021-09-24T06:38:21Z</dcterms:modified>
</cp:coreProperties>
</file>