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0" r:id="rId5"/>
  </p:sldMasterIdLst>
  <p:sldIdLst>
    <p:sldId id="298" r:id="rId6"/>
    <p:sldId id="300" r:id="rId7"/>
    <p:sldId id="258" r:id="rId8"/>
    <p:sldId id="307" r:id="rId9"/>
    <p:sldId id="301" r:id="rId10"/>
    <p:sldId id="302" r:id="rId11"/>
    <p:sldId id="303" r:id="rId12"/>
    <p:sldId id="308" r:id="rId13"/>
    <p:sldId id="30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5" d="100"/>
          <a:sy n="65" d="100"/>
        </p:scale>
        <p:origin x="6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S-Surya-febr-2023\M2_2006-2021-v4-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 ontwikkeling van M2 en het BBP in constante prijzen</a:t>
            </a:r>
          </a:p>
        </c:rich>
      </c:tx>
      <c:layout>
        <c:manualLayout>
          <c:xMode val="edge"/>
          <c:yMode val="edge"/>
          <c:x val="0.1563505927010335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15265281833282671"/>
          <c:y val="7.8616542840779111E-2"/>
          <c:w val="0.84680843012656215"/>
          <c:h val="0.66231940015762492"/>
        </c:manualLayout>
      </c:layout>
      <c:lineChart>
        <c:grouping val="standard"/>
        <c:varyColors val="0"/>
        <c:ser>
          <c:idx val="0"/>
          <c:order val="0"/>
          <c:tx>
            <c:strRef>
              <c:f>'Graf (3)'!$B$25:$B$26</c:f>
              <c:strCache>
                <c:ptCount val="2"/>
                <c:pt idx="0">
                  <c:v>M2/BBP constant 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'Graf (3)'!$A$27:$A$43</c:f>
              <c:numCache>
                <c:formatCode>General</c:formatCode>
                <c:ptCount val="9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  <c:pt idx="5">
                  <c:v>2016</c:v>
                </c:pt>
                <c:pt idx="6">
                  <c:v>2018</c:v>
                </c:pt>
                <c:pt idx="7">
                  <c:v>2020</c:v>
                </c:pt>
                <c:pt idx="8">
                  <c:v>2022</c:v>
                </c:pt>
              </c:numCache>
            </c:numRef>
          </c:cat>
          <c:val>
            <c:numRef>
              <c:f>'Graf (3)'!$B$27:$B$43</c:f>
              <c:numCache>
                <c:formatCode>0.0</c:formatCode>
                <c:ptCount val="9"/>
                <c:pt idx="0">
                  <c:v>100</c:v>
                </c:pt>
                <c:pt idx="1">
                  <c:v>100.96512096899625</c:v>
                </c:pt>
                <c:pt idx="2">
                  <c:v>102.16523947963228</c:v>
                </c:pt>
                <c:pt idx="3">
                  <c:v>103.72886662784867</c:v>
                </c:pt>
                <c:pt idx="4">
                  <c:v>105.61584699997435</c:v>
                </c:pt>
                <c:pt idx="5">
                  <c:v>107.29055378854163</c:v>
                </c:pt>
                <c:pt idx="6">
                  <c:v>109.57924477529841</c:v>
                </c:pt>
                <c:pt idx="7">
                  <c:v>113.23168993970337</c:v>
                </c:pt>
                <c:pt idx="8">
                  <c:v>121.88895540441322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FF-40BA-814C-3CF0931B7F39}"/>
            </c:ext>
          </c:extLst>
        </c:ser>
        <c:ser>
          <c:idx val="1"/>
          <c:order val="1"/>
          <c:tx>
            <c:strRef>
              <c:f>'Graf (3)'!$C$25:$C$26</c:f>
              <c:strCache>
                <c:ptCount val="2"/>
                <c:pt idx="0">
                  <c:v>Bi/BBP constant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numRef>
              <c:f>'Graf (3)'!$A$27:$A$43</c:f>
              <c:numCache>
                <c:formatCode>General</c:formatCode>
                <c:ptCount val="9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  <c:pt idx="5">
                  <c:v>2016</c:v>
                </c:pt>
                <c:pt idx="6">
                  <c:v>2018</c:v>
                </c:pt>
                <c:pt idx="7">
                  <c:v>2020</c:v>
                </c:pt>
                <c:pt idx="8">
                  <c:v>2022</c:v>
                </c:pt>
              </c:numCache>
            </c:numRef>
          </c:cat>
          <c:val>
            <c:numRef>
              <c:f>'Graf (3)'!$C$27:$C$43</c:f>
              <c:numCache>
                <c:formatCode>0.0</c:formatCode>
                <c:ptCount val="9"/>
                <c:pt idx="0">
                  <c:v>100</c:v>
                </c:pt>
                <c:pt idx="1">
                  <c:v>100.48986965314468</c:v>
                </c:pt>
                <c:pt idx="2">
                  <c:v>101.15220626297018</c:v>
                </c:pt>
                <c:pt idx="3">
                  <c:v>101.9647465531566</c:v>
                </c:pt>
                <c:pt idx="4">
                  <c:v>102.93644349339411</c:v>
                </c:pt>
                <c:pt idx="5">
                  <c:v>103.58898200222819</c:v>
                </c:pt>
                <c:pt idx="6">
                  <c:v>104.43477547535764</c:v>
                </c:pt>
                <c:pt idx="7">
                  <c:v>105.85911588420393</c:v>
                </c:pt>
                <c:pt idx="8">
                  <c:v>108.37730744719232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FF-40BA-814C-3CF0931B7F39}"/>
            </c:ext>
          </c:extLst>
        </c:ser>
        <c:ser>
          <c:idx val="2"/>
          <c:order val="2"/>
          <c:tx>
            <c:strRef>
              <c:f>'Graf (3)'!$D$25:$D$26</c:f>
              <c:strCache>
                <c:ptCount val="2"/>
                <c:pt idx="0">
                  <c:v>Bu/BBP constant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numRef>
              <c:f>'Graf (3)'!$A$27:$A$43</c:f>
              <c:numCache>
                <c:formatCode>General</c:formatCode>
                <c:ptCount val="9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  <c:pt idx="5">
                  <c:v>2016</c:v>
                </c:pt>
                <c:pt idx="6">
                  <c:v>2018</c:v>
                </c:pt>
                <c:pt idx="7">
                  <c:v>2020</c:v>
                </c:pt>
                <c:pt idx="8">
                  <c:v>2022</c:v>
                </c:pt>
              </c:numCache>
            </c:numRef>
          </c:cat>
          <c:val>
            <c:numRef>
              <c:f>'Graf (3)'!$D$27:$D$43</c:f>
              <c:numCache>
                <c:formatCode>0.0</c:formatCode>
                <c:ptCount val="9"/>
                <c:pt idx="0">
                  <c:v>100</c:v>
                </c:pt>
                <c:pt idx="1">
                  <c:v>100.47409846845066</c:v>
                </c:pt>
                <c:pt idx="2">
                  <c:v>101.00440468219853</c:v>
                </c:pt>
                <c:pt idx="3">
                  <c:v>101.73600067897723</c:v>
                </c:pt>
                <c:pt idx="4">
                  <c:v>102.61305190436384</c:v>
                </c:pt>
                <c:pt idx="5">
                  <c:v>103.58666779020948</c:v>
                </c:pt>
                <c:pt idx="6">
                  <c:v>104.94505326523995</c:v>
                </c:pt>
                <c:pt idx="7">
                  <c:v>106.99901536743313</c:v>
                </c:pt>
                <c:pt idx="8">
                  <c:v>112.570478884308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FF-40BA-814C-3CF0931B7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7041224"/>
        <c:axId val="317042008"/>
      </c:lineChart>
      <c:catAx>
        <c:axId val="317041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17042008"/>
        <c:crosses val="autoZero"/>
        <c:auto val="1"/>
        <c:lblAlgn val="ctr"/>
        <c:lblOffset val="100"/>
        <c:noMultiLvlLbl val="0"/>
      </c:catAx>
      <c:valAx>
        <c:axId val="317042008"/>
        <c:scaling>
          <c:orientation val="minMax"/>
          <c:max val="124"/>
          <c:min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indices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1704122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42B33-73A4-4F4E-9357-586EEC407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B17AE-B95A-491B-8DC0-42C40517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04DF6-C3D2-4F84-9D82-585D6C52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540C-B46C-437E-9FEF-8601BC59A75D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46A66-B59B-47B9-9209-426123102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E124-220E-4172-B571-84A34AC61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5C9D-DC50-44A7-8AD2-CBE83D90649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6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44684-93FA-4D3D-AC70-F47A9B127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83EAB-5766-4B52-B2B2-2F090E578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62CCD-BB10-4E5C-B91B-B0557A6B8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540C-B46C-437E-9FEF-8601BC59A75D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22E55-4C65-446E-BFB9-84F3FCE06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65341-ADD7-49D3-9D4D-1DF77716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5C9D-DC50-44A7-8AD2-CBE83D90649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09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32A98-0A48-4951-92BA-63E633AB8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49BEB-9F95-40FD-A963-BEC89DFA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CE19E-E166-4F8A-9176-6259A0A4B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540C-B46C-437E-9FEF-8601BC59A75D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DF8FF-048B-4050-BDAE-AACD83980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AFE2F-92FF-48EC-BD0F-95FFD3FC9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5C9D-DC50-44A7-8AD2-CBE83D90649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0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7F7F0-14AC-4E4D-8092-6C530C6F3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729AF-E7B9-41F8-BC48-7E1CB234A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1F1324-F970-433E-9647-9D5913ECD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623E6-FEA7-4946-8AA0-3446FA817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540C-B46C-437E-9FEF-8601BC59A75D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7ABB2-DED5-42AA-AC0B-DDD8F2DB2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20A31-F6F1-480B-9DB0-595089EF0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5C9D-DC50-44A7-8AD2-CBE83D90649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89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33B3F-029B-4A7B-9626-432BB40C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2290E-8E7C-4E42-8632-91FEA9ABA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DB275-E499-4797-B292-B96DCF085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91FB02-46A2-4104-9C17-4876B58F90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775696-1178-4FC9-9580-603368E135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349647-5F58-4BAE-94FF-8BD1E7F99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540C-B46C-437E-9FEF-8601BC59A75D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C4D0BF-BA49-494E-AFE1-62E8FFE30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560B5F-8B07-4687-917A-D1877D835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5C9D-DC50-44A7-8AD2-CBE83D90649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52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D887C-0BCF-4A71-8A8F-B43CC31F5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C7CD29-6E80-493A-9674-BF404325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540C-B46C-437E-9FEF-8601BC59A75D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A8AD4-8F1D-440C-9137-A6FACA718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BE681-239D-4C22-BB87-C8CC60E4F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5C9D-DC50-44A7-8AD2-CBE83D90649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48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C5E65C-294C-4229-B5B7-2CAE97AB5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540C-B46C-437E-9FEF-8601BC59A75D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5FFA4-D7E3-4E81-B527-3667C6C58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1E371-766A-4751-91B9-A3653D30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5C9D-DC50-44A7-8AD2-CBE83D90649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69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22CC6-1ACA-4578-B8C3-22E58B808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C2BFE-9484-4E48-BD00-208D7E318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72FF4-9B63-43AA-AAF0-18E6B526D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057E4-4C44-4FED-AF11-4261BE876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540C-B46C-437E-9FEF-8601BC59A75D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41E3B-A9C1-4E57-9BE7-D9D1A7E5D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D411F2-F966-4520-B196-BE38A7CB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5C9D-DC50-44A7-8AD2-CBE83D90649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38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982E5-5812-4554-86E5-F51DB475D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625FE6-28C3-48F9-8FEE-6F609716EC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54698D-C92E-4BE9-8A39-4C92DA50E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D0B32-9A16-4218-B84B-42E6AF883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540C-B46C-437E-9FEF-8601BC59A75D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DD11E-093C-4509-9FB5-E60FBA564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BEFB8-B971-47C0-8DBA-D97B013A9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5C9D-DC50-44A7-8AD2-CBE83D90649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26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ADF6-D962-4061-9F77-82DA1EF9F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457F7D-407D-4992-830F-500BD8B88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7E8D6-D5D7-4D25-A461-F4534F288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540C-B46C-437E-9FEF-8601BC59A75D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F6392-4064-4DD1-90D7-97E54B47D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EADDE-C7C0-4BF3-BB91-8569DB695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5C9D-DC50-44A7-8AD2-CBE83D90649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2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4/30/2023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98514-451B-4DF3-89A3-0A069EFD4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925224-F504-404C-8212-E91D1E78F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25712-4938-4279-931C-FD58AEF8C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540C-B46C-437E-9FEF-8601BC59A75D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DDFCC-A408-4D17-9903-C67393D6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919BD-83E9-4609-9F11-DC5C13FFE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5C9D-DC50-44A7-8AD2-CBE83D90649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4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4/30/2023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4/30/2023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4/30/2023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4/30/2023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4/30/2023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6F43FB-9A38-44A1-A2DA-B40AD28B2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3EA05-3588-4406-B453-2CE33DE3D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C807C-4DAB-4AA4-9683-F38D2D2598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9540C-B46C-437E-9FEF-8601BC59A75D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1B6C2-0B3F-45AA-8009-8D356893A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A73E4-5667-4AEA-9F97-849471CF6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85C9D-DC50-44A7-8AD2-CBE83D90649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9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19" y="0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9333" y="1489716"/>
            <a:ext cx="3635926" cy="2901694"/>
          </a:xfrm>
        </p:spPr>
        <p:txBody>
          <a:bodyPr anchor="b">
            <a:normAutofit/>
          </a:bodyPr>
          <a:lstStyle/>
          <a:p>
            <a:pPr algn="ctr"/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Surya Model: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Macro </a:t>
            </a:r>
            <a:r>
              <a:rPr lang="nl-NL" sz="2800" dirty="0">
                <a:solidFill>
                  <a:schemeClr val="tx1"/>
                </a:solidFill>
              </a:rPr>
              <a:t>Economische Scenario’s </a:t>
            </a:r>
            <a:r>
              <a:rPr lang="en-US" sz="2800" dirty="0">
                <a:solidFill>
                  <a:schemeClr val="tx1"/>
                </a:solidFill>
              </a:rPr>
              <a:t>2023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voor </a:t>
            </a:r>
            <a:r>
              <a:rPr lang="nl-NL" sz="2800" dirty="0">
                <a:solidFill>
                  <a:schemeClr val="tx1"/>
                </a:solidFill>
              </a:rPr>
              <a:t>Koersstabilisatie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42683"/>
            <a:ext cx="3205640" cy="774186"/>
          </a:xfrm>
        </p:spPr>
        <p:txBody>
          <a:bodyPr anchor="t">
            <a:normAutofit fontScale="77500" lnSpcReduction="20000"/>
          </a:bodyPr>
          <a:lstStyle/>
          <a:p>
            <a:pPr algn="ctr">
              <a:lnSpc>
                <a:spcPct val="100000"/>
              </a:lnSpc>
            </a:pPr>
            <a:r>
              <a:rPr lang="nl-NL" sz="1600" dirty="0"/>
              <a:t>Samenvatting in POWER POINT:</a:t>
            </a:r>
          </a:p>
          <a:p>
            <a:pPr algn="ctr">
              <a:lnSpc>
                <a:spcPct val="100000"/>
              </a:lnSpc>
            </a:pPr>
            <a:r>
              <a:rPr lang="nl-NL" sz="1600" dirty="0"/>
              <a:t>Gerard Lau &amp; Model team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 sz="4400" dirty="0">
                <a:solidFill>
                  <a:srgbClr val="C00000"/>
                </a:solidFill>
              </a:rPr>
              <a:t>De Herstel Fase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3E7958-06D9-6134-E208-CFB0F4BBD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10559101" cy="3760891"/>
          </a:xfrm>
        </p:spPr>
        <p:txBody>
          <a:bodyPr>
            <a:normAutofit/>
          </a:bodyPr>
          <a:lstStyle/>
          <a:p>
            <a:r>
              <a:rPr lang="nl-NL" sz="2400" b="1" dirty="0"/>
              <a:t>The </a:t>
            </a:r>
            <a:r>
              <a:rPr lang="en-US" sz="2400" b="1" dirty="0"/>
              <a:t>Take - Aways:</a:t>
            </a:r>
          </a:p>
          <a:p>
            <a:pPr marL="292608" lvl="1" indent="0">
              <a:buNone/>
            </a:pPr>
            <a:r>
              <a:rPr lang="nl-NL" dirty="0"/>
              <a:t>1. De Centrale Bank verleent sinds augustus 2020 geen krediet aan de Staat (monetaire financiering =0).</a:t>
            </a:r>
          </a:p>
          <a:p>
            <a:pPr marL="292608" lvl="1" indent="0">
              <a:buNone/>
            </a:pPr>
            <a:r>
              <a:rPr lang="nl-NL" dirty="0"/>
              <a:t>2. Sedert juli 2021 tot april 2022 is de koers constant op US$ 1= SRD 21.</a:t>
            </a:r>
          </a:p>
          <a:p>
            <a:pPr marL="292608" lvl="1" indent="0">
              <a:buNone/>
            </a:pPr>
            <a:r>
              <a:rPr lang="nl-NL" dirty="0"/>
              <a:t>3. Sedert juni 2021 is er een uniforme marktconforme koers.</a:t>
            </a:r>
          </a:p>
          <a:p>
            <a:pPr marL="292608" lvl="1" indent="0">
              <a:buNone/>
            </a:pPr>
            <a:r>
              <a:rPr lang="nl-NL" dirty="0"/>
              <a:t>4. Sedert juni 2021 worden de invoerrechten niet meer berekend over de officiële koers.</a:t>
            </a:r>
          </a:p>
          <a:p>
            <a:pPr marL="292608" lvl="1" indent="0">
              <a:buNone/>
            </a:pPr>
            <a:r>
              <a:rPr lang="nl-NL" dirty="0"/>
              <a:t>5. De reële lonen zijn fors gedaald</a:t>
            </a:r>
          </a:p>
          <a:p>
            <a:pPr marL="292608" lvl="1" indent="0">
              <a:buNone/>
            </a:pPr>
            <a:r>
              <a:rPr lang="nl-NL" dirty="0"/>
              <a:t>6. In de loop van 2022 is de internationale inflatie fors gestegen:</a:t>
            </a:r>
            <a:endParaRPr lang="nl-NL" sz="1300" dirty="0"/>
          </a:p>
          <a:p>
            <a:pPr marL="761238" lvl="2" indent="-285750"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rgbClr val="C00000"/>
                </a:solidFill>
              </a:rPr>
              <a:t>Dit kan  de SRD/US$ koersstijging van 21 naar 36 (per 12 April 2023) deels verklaren.</a:t>
            </a:r>
          </a:p>
          <a:p>
            <a:pPr marL="761238" lvl="2" indent="-285750"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rgbClr val="C00000"/>
                </a:solidFill>
              </a:rPr>
              <a:t>Een ander oorzaak is: De geldstroom overtreft de reële binnenlandse goederen</a:t>
            </a:r>
            <a:r>
              <a:rPr lang="nl-NL" sz="1200" b="1" dirty="0">
                <a:solidFill>
                  <a:srgbClr val="C00000"/>
                </a:solidFill>
              </a:rPr>
              <a:t>stroom</a:t>
            </a:r>
            <a:r>
              <a:rPr lang="nl-NL" sz="1200" dirty="0">
                <a:solidFill>
                  <a:srgbClr val="C00000"/>
                </a:solidFill>
              </a:rPr>
              <a:t>. (zie grafiek) </a:t>
            </a:r>
            <a:r>
              <a:rPr lang="nl-NL" sz="1600" dirty="0">
                <a:solidFill>
                  <a:srgbClr val="C00000"/>
                </a:solidFill>
              </a:rPr>
              <a:t> </a:t>
            </a:r>
          </a:p>
          <a:p>
            <a:pPr marL="761238" lvl="2" indent="-285750"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rgbClr val="C00000"/>
                </a:solidFill>
              </a:rPr>
              <a:t>Het resultaat van de marktconforme koersvorming en het monetaire beleid is beneden verwachting.</a:t>
            </a:r>
          </a:p>
          <a:p>
            <a:pPr marL="761238" lvl="2" indent="-285750"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rgbClr val="C00000"/>
                </a:solidFill>
              </a:rPr>
              <a:t>Het kasmanagementbeleid van de Staat is voor verbetering vatbaar.</a:t>
            </a:r>
          </a:p>
          <a:p>
            <a:pPr marL="761238" lvl="2" indent="-285750">
              <a:buFont typeface="Courier New" panose="02070309020205020404" pitchFamily="49" charset="0"/>
              <a:buChar char="o"/>
            </a:pPr>
            <a:endParaRPr lang="nl-NL" sz="12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E5D70-F6F3-3BB4-C4A6-B445260C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M2 &amp; BBP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F5CCA6B-8399-488D-AEA0-4842A2D2E7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33331"/>
              </p:ext>
            </p:extLst>
          </p:nvPr>
        </p:nvGraphicFramePr>
        <p:xfrm>
          <a:off x="699713" y="2135329"/>
          <a:ext cx="10450449" cy="4620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0582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FBB4A-AEBB-CB27-3A0E-0C4CE3849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Toelichting op de </a:t>
            </a:r>
            <a:r>
              <a:rPr lang="nl-NL" sz="3600" dirty="0">
                <a:solidFill>
                  <a:schemeClr val="accent2">
                    <a:lumMod val="50000"/>
                  </a:schemeClr>
                </a:solidFill>
              </a:rPr>
              <a:t>grafiek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61ACF-2BB4-75FC-83DC-139882B2C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600" dirty="0"/>
              <a:t>   </a:t>
            </a:r>
            <a:r>
              <a:rPr lang="en-US" sz="1600" dirty="0">
                <a:solidFill>
                  <a:schemeClr val="tx1"/>
                </a:solidFill>
              </a:rPr>
              <a:t>D</a:t>
            </a:r>
            <a:r>
              <a:rPr lang="nl-NL" sz="1600" dirty="0">
                <a:solidFill>
                  <a:schemeClr val="tx1"/>
                </a:solidFill>
              </a:rPr>
              <a:t>e liquiditeitsquote (M/Y) is een indicator voor de geldruimte in de economie.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600" dirty="0">
                <a:solidFill>
                  <a:schemeClr val="tx1"/>
                </a:solidFill>
              </a:rPr>
              <a:t>   Naarmate de feitelijke quote afwijkt van normatieve, is er sprake van overliquiditeit.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600" dirty="0">
                <a:solidFill>
                  <a:schemeClr val="tx1"/>
                </a:solidFill>
              </a:rPr>
              <a:t>   De grafiek indiceert dat hiervan sedert rond 2018 in toenemende mate sprake is.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600" dirty="0">
                <a:solidFill>
                  <a:schemeClr val="tx1"/>
                </a:solidFill>
              </a:rPr>
              <a:t>   Vooral de buitenlandse geldcomponent neemt dan  toe, goeddeels door de SRD depreciaties.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600" dirty="0">
                <a:solidFill>
                  <a:schemeClr val="tx1"/>
                </a:solidFill>
              </a:rPr>
              <a:t>   Bij SRD depreciatie neemt de koopkracht van de SRD af en die van de US$ toe.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600" dirty="0">
                <a:solidFill>
                  <a:schemeClr val="tx1"/>
                </a:solidFill>
              </a:rPr>
              <a:t>   Vaststaat dat afroming overliquiditeit nodig is. Er bestaat verschil van inzicht over de wijze waarop.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600" dirty="0">
                <a:solidFill>
                  <a:schemeClr val="tx1"/>
                </a:solidFill>
              </a:rPr>
              <a:t>   De overliquiditeit bergt risico’s in zich . Het beleid ook richten  op de buitenlandse geldcomponent.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600" dirty="0">
                <a:solidFill>
                  <a:schemeClr val="tx1"/>
                </a:solidFill>
              </a:rPr>
              <a:t>   Uitgifte van een lange US$ obligatie en belegging van de opbrengst in het buitenland </a:t>
            </a:r>
            <a:r>
              <a:rPr lang="nl-NL" sz="1600" dirty="0"/>
              <a:t>overwegen.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45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84201-0B4C-2391-F7D9-95CE1F37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69721"/>
            <a:ext cx="10058400" cy="743920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chemeClr val="accent2">
                    <a:lumMod val="50000"/>
                  </a:schemeClr>
                </a:solidFill>
              </a:rPr>
              <a:t>De Baseline Scenario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A189E-554F-2306-ED4A-1261629AF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07031"/>
            <a:ext cx="10058400" cy="355458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l-NL" sz="3000" b="1" i="1" dirty="0">
                <a:solidFill>
                  <a:srgbClr val="C00000"/>
                </a:solidFill>
              </a:rPr>
              <a:t>Geen extra maatregelen, Business As </a:t>
            </a:r>
            <a:r>
              <a:rPr lang="en-US" sz="3000" b="1" i="1" dirty="0">
                <a:solidFill>
                  <a:srgbClr val="C00000"/>
                </a:solidFill>
              </a:rPr>
              <a:t>Usual</a:t>
            </a:r>
            <a:endParaRPr lang="nl-NL" sz="30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30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5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nl-NL" sz="10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nl-NL" sz="10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nl-NL" sz="10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nl-NL" sz="10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nl-NL" sz="10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nl-NL" sz="10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nl-NL" sz="10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nl-NL" sz="10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nl-NL" sz="10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nl-NL" sz="10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nl-NL" sz="10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nl-NL" sz="4800" i="1" dirty="0">
                <a:solidFill>
                  <a:srgbClr val="C00000"/>
                </a:solidFill>
              </a:rPr>
              <a:t>Bron: Surya Model  Baseline  Scenario</a:t>
            </a:r>
          </a:p>
          <a:p>
            <a:pPr marL="0" indent="0">
              <a:buNone/>
            </a:pPr>
            <a:r>
              <a:rPr lang="nl-NL" sz="4800" i="1" dirty="0">
                <a:solidFill>
                  <a:srgbClr val="C00000"/>
                </a:solidFill>
              </a:rPr>
              <a:t>De koers stijging wordt getemperd door de veronderstelling dat de goudprijs oploopt naar USD 1800 p/oz. De lange termijn verwachting van de “World Bank” is een terugval van de goudprijs naar een niveau van rond de USD 1700 p/oz. </a:t>
            </a:r>
            <a:endParaRPr lang="en-US" sz="48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nl-NL" sz="1400" i="1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727E83-94CE-5A6D-9A5A-EBA671AF4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296380"/>
            <a:ext cx="9810750" cy="400050"/>
          </a:xfrm>
          <a:prstGeom prst="rect">
            <a:avLst/>
          </a:prstGeom>
        </p:spPr>
      </p:pic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BB37FD2A-33A4-AD1C-921D-7B5A924A5003}"/>
              </a:ext>
            </a:extLst>
          </p:cNvPr>
          <p:cNvGraphicFramePr>
            <a:graphicFrameLocks noGrp="1"/>
          </p:cNvGraphicFramePr>
          <p:nvPr/>
        </p:nvGraphicFramePr>
        <p:xfrm>
          <a:off x="1541460" y="2322671"/>
          <a:ext cx="9169405" cy="3166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7857">
                  <a:extLst>
                    <a:ext uri="{9D8B030D-6E8A-4147-A177-3AD203B41FA5}">
                      <a16:colId xmlns:a16="http://schemas.microsoft.com/office/drawing/2014/main" val="395925845"/>
                    </a:ext>
                  </a:extLst>
                </a:gridCol>
                <a:gridCol w="495129">
                  <a:extLst>
                    <a:ext uri="{9D8B030D-6E8A-4147-A177-3AD203B41FA5}">
                      <a16:colId xmlns:a16="http://schemas.microsoft.com/office/drawing/2014/main" val="2065051773"/>
                    </a:ext>
                  </a:extLst>
                </a:gridCol>
                <a:gridCol w="495129">
                  <a:extLst>
                    <a:ext uri="{9D8B030D-6E8A-4147-A177-3AD203B41FA5}">
                      <a16:colId xmlns:a16="http://schemas.microsoft.com/office/drawing/2014/main" val="2210206303"/>
                    </a:ext>
                  </a:extLst>
                </a:gridCol>
                <a:gridCol w="495129">
                  <a:extLst>
                    <a:ext uri="{9D8B030D-6E8A-4147-A177-3AD203B41FA5}">
                      <a16:colId xmlns:a16="http://schemas.microsoft.com/office/drawing/2014/main" val="2079528482"/>
                    </a:ext>
                  </a:extLst>
                </a:gridCol>
                <a:gridCol w="495129">
                  <a:extLst>
                    <a:ext uri="{9D8B030D-6E8A-4147-A177-3AD203B41FA5}">
                      <a16:colId xmlns:a16="http://schemas.microsoft.com/office/drawing/2014/main" val="2663896580"/>
                    </a:ext>
                  </a:extLst>
                </a:gridCol>
                <a:gridCol w="495129">
                  <a:extLst>
                    <a:ext uri="{9D8B030D-6E8A-4147-A177-3AD203B41FA5}">
                      <a16:colId xmlns:a16="http://schemas.microsoft.com/office/drawing/2014/main" val="740232012"/>
                    </a:ext>
                  </a:extLst>
                </a:gridCol>
                <a:gridCol w="495129">
                  <a:extLst>
                    <a:ext uri="{9D8B030D-6E8A-4147-A177-3AD203B41FA5}">
                      <a16:colId xmlns:a16="http://schemas.microsoft.com/office/drawing/2014/main" val="2138187399"/>
                    </a:ext>
                  </a:extLst>
                </a:gridCol>
                <a:gridCol w="495129">
                  <a:extLst>
                    <a:ext uri="{9D8B030D-6E8A-4147-A177-3AD203B41FA5}">
                      <a16:colId xmlns:a16="http://schemas.microsoft.com/office/drawing/2014/main" val="3180263390"/>
                    </a:ext>
                  </a:extLst>
                </a:gridCol>
                <a:gridCol w="495129">
                  <a:extLst>
                    <a:ext uri="{9D8B030D-6E8A-4147-A177-3AD203B41FA5}">
                      <a16:colId xmlns:a16="http://schemas.microsoft.com/office/drawing/2014/main" val="3700965381"/>
                    </a:ext>
                  </a:extLst>
                </a:gridCol>
                <a:gridCol w="495129">
                  <a:extLst>
                    <a:ext uri="{9D8B030D-6E8A-4147-A177-3AD203B41FA5}">
                      <a16:colId xmlns:a16="http://schemas.microsoft.com/office/drawing/2014/main" val="2147613935"/>
                    </a:ext>
                  </a:extLst>
                </a:gridCol>
                <a:gridCol w="495129">
                  <a:extLst>
                    <a:ext uri="{9D8B030D-6E8A-4147-A177-3AD203B41FA5}">
                      <a16:colId xmlns:a16="http://schemas.microsoft.com/office/drawing/2014/main" val="3972773056"/>
                    </a:ext>
                  </a:extLst>
                </a:gridCol>
                <a:gridCol w="495129">
                  <a:extLst>
                    <a:ext uri="{9D8B030D-6E8A-4147-A177-3AD203B41FA5}">
                      <a16:colId xmlns:a16="http://schemas.microsoft.com/office/drawing/2014/main" val="3079826865"/>
                    </a:ext>
                  </a:extLst>
                </a:gridCol>
                <a:gridCol w="495129">
                  <a:extLst>
                    <a:ext uri="{9D8B030D-6E8A-4147-A177-3AD203B41FA5}">
                      <a16:colId xmlns:a16="http://schemas.microsoft.com/office/drawing/2014/main" val="13309654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Baseline:</a:t>
                      </a:r>
                      <a:endParaRPr lang="nl-NL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E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86181535"/>
                  </a:ext>
                </a:extLst>
              </a:tr>
              <a:tr h="200025">
                <a:tc gridSpan="12"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Kerntabel voor basisscenario (van 23 MAART 2023) met de goudprijs in 2023 en volgende jaren constant op 1800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74897532"/>
                  </a:ext>
                </a:extLst>
              </a:tr>
              <a:tr h="200025">
                <a:tc gridSpan="13"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Dit basisscenario is inclusief de assumpties terzake van de overheids financien van eind 2022, maar inclusief de extra maatregelen.</a:t>
                      </a:r>
                      <a:endParaRPr lang="nl-NL" sz="12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7136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Indicatoren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2019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2020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2021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2022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2023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2024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2025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2026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2027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2028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2029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2030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727771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Economische groei in 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-16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-3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073063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Netto reele lonen index 2019=100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85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62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57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51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61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65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66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67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66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68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69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773174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Prijskostenindex Exportsector 2019 =100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99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110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144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129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135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116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111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110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107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103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102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263693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AOV reëel 2019=100 (index)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106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89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73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106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92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83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88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91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95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99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103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2421475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Toename Leningen overheid bij overige banken (indirecte monetaire financiering). 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-3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-1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-2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-2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-2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251299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Totale overheidsschuld in % BBP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71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121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114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115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112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92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88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85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80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76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71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67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590710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NFA CBvS +ODNI's in mln US$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780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806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1116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1515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1524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1542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1516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1587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1672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1707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1700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1637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800109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Inflatie in 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4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35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59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52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67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18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4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228797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Overall balance in % BBP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-18,5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-11,1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1,5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-1,4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-0,9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0,8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1,1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0,7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0,5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2,0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2,3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2,4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439590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50377504"/>
                  </a:ext>
                </a:extLst>
              </a:tr>
              <a:tr h="200025">
                <a:tc gridSpan="10"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Dit  is een Kerntabel uit het Suryamodel van SPS, zie op www.planningoffice Suriname en op www.stuseco.nl</a:t>
                      </a:r>
                      <a:endParaRPr lang="nl-NL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38651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843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4630E-F869-A93D-532C-F7587D06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0038"/>
            <a:ext cx="10058400" cy="1016054"/>
          </a:xfrm>
        </p:spPr>
        <p:txBody>
          <a:bodyPr>
            <a:normAutofit fontScale="90000"/>
          </a:bodyPr>
          <a:lstStyle/>
          <a:p>
            <a:pPr algn="ctr"/>
            <a:r>
              <a:rPr lang="nl-NL" sz="3600" dirty="0">
                <a:solidFill>
                  <a:schemeClr val="accent2">
                    <a:lumMod val="50000"/>
                  </a:schemeClr>
                </a:solidFill>
              </a:rPr>
              <a:t>Scenario 1:</a:t>
            </a:r>
            <a:r>
              <a:rPr lang="nl-NL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nl-NL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3100" dirty="0">
                <a:solidFill>
                  <a:schemeClr val="accent2">
                    <a:lumMod val="75000"/>
                  </a:schemeClr>
                </a:solidFill>
              </a:rPr>
              <a:t>Export Scenario</a:t>
            </a:r>
            <a:endParaRPr lang="nl-N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EDF53-B2C6-7682-FD35-35B9497B5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613" y="1960536"/>
            <a:ext cx="10058400" cy="4815109"/>
          </a:xfrm>
        </p:spPr>
        <p:txBody>
          <a:bodyPr/>
          <a:lstStyle/>
          <a:p>
            <a:r>
              <a:rPr lang="nl-NL" sz="1800" b="1" dirty="0">
                <a:solidFill>
                  <a:srgbClr val="C00000"/>
                </a:solidFill>
              </a:rPr>
              <a:t>Uitgangspunten:</a:t>
            </a:r>
          </a:p>
          <a:p>
            <a:endParaRPr lang="nl-NL" dirty="0"/>
          </a:p>
          <a:p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FF8362-CBF8-2DB7-501A-382A42EEDFC1}"/>
              </a:ext>
            </a:extLst>
          </p:cNvPr>
          <p:cNvSpPr txBox="1"/>
          <p:nvPr/>
        </p:nvSpPr>
        <p:spPr>
          <a:xfrm>
            <a:off x="1192530" y="5727948"/>
            <a:ext cx="609523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1000" i="1" dirty="0">
                <a:solidFill>
                  <a:srgbClr val="C00000"/>
                </a:solidFill>
              </a:rPr>
              <a:t>Bron: Surya Model</a:t>
            </a: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8F3734BC-A7DF-AFA8-02C8-70329C5C760D}"/>
              </a:ext>
            </a:extLst>
          </p:cNvPr>
          <p:cNvSpPr/>
          <p:nvPr/>
        </p:nvSpPr>
        <p:spPr>
          <a:xfrm rot="16200000">
            <a:off x="11261008" y="3450383"/>
            <a:ext cx="271221" cy="5187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91C211-3520-8651-1868-39FF66587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368" y="2048328"/>
            <a:ext cx="5251720" cy="1144323"/>
          </a:xfrm>
          <a:prstGeom prst="rect">
            <a:avLst/>
          </a:prstGeom>
        </p:spPr>
      </p:pic>
      <p:sp>
        <p:nvSpPr>
          <p:cNvPr id="10" name="Arrow: Up 9">
            <a:extLst>
              <a:ext uri="{FF2B5EF4-FFF2-40B4-BE49-F238E27FC236}">
                <a16:creationId xmlns:a16="http://schemas.microsoft.com/office/drawing/2014/main" id="{5944FE9B-B3B7-6CE6-88C8-747A6A0E9547}"/>
              </a:ext>
            </a:extLst>
          </p:cNvPr>
          <p:cNvSpPr/>
          <p:nvPr/>
        </p:nvSpPr>
        <p:spPr>
          <a:xfrm rot="16200000">
            <a:off x="11288762" y="4915530"/>
            <a:ext cx="271221" cy="5187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008D9B13-EA37-9DDD-AE63-E4619D758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854463"/>
              </p:ext>
            </p:extLst>
          </p:nvPr>
        </p:nvGraphicFramePr>
        <p:xfrm>
          <a:off x="1541460" y="3180848"/>
          <a:ext cx="9169405" cy="27532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7857">
                  <a:extLst>
                    <a:ext uri="{9D8B030D-6E8A-4147-A177-3AD203B41FA5}">
                      <a16:colId xmlns:a16="http://schemas.microsoft.com/office/drawing/2014/main" val="2979511519"/>
                    </a:ext>
                  </a:extLst>
                </a:gridCol>
                <a:gridCol w="495129">
                  <a:extLst>
                    <a:ext uri="{9D8B030D-6E8A-4147-A177-3AD203B41FA5}">
                      <a16:colId xmlns:a16="http://schemas.microsoft.com/office/drawing/2014/main" val="2780795193"/>
                    </a:ext>
                  </a:extLst>
                </a:gridCol>
                <a:gridCol w="495129">
                  <a:extLst>
                    <a:ext uri="{9D8B030D-6E8A-4147-A177-3AD203B41FA5}">
                      <a16:colId xmlns:a16="http://schemas.microsoft.com/office/drawing/2014/main" val="884325431"/>
                    </a:ext>
                  </a:extLst>
                </a:gridCol>
                <a:gridCol w="495129">
                  <a:extLst>
                    <a:ext uri="{9D8B030D-6E8A-4147-A177-3AD203B41FA5}">
                      <a16:colId xmlns:a16="http://schemas.microsoft.com/office/drawing/2014/main" val="3479992125"/>
                    </a:ext>
                  </a:extLst>
                </a:gridCol>
                <a:gridCol w="495129">
                  <a:extLst>
                    <a:ext uri="{9D8B030D-6E8A-4147-A177-3AD203B41FA5}">
                      <a16:colId xmlns:a16="http://schemas.microsoft.com/office/drawing/2014/main" val="3533886855"/>
                    </a:ext>
                  </a:extLst>
                </a:gridCol>
                <a:gridCol w="495129">
                  <a:extLst>
                    <a:ext uri="{9D8B030D-6E8A-4147-A177-3AD203B41FA5}">
                      <a16:colId xmlns:a16="http://schemas.microsoft.com/office/drawing/2014/main" val="3675251175"/>
                    </a:ext>
                  </a:extLst>
                </a:gridCol>
                <a:gridCol w="495129">
                  <a:extLst>
                    <a:ext uri="{9D8B030D-6E8A-4147-A177-3AD203B41FA5}">
                      <a16:colId xmlns:a16="http://schemas.microsoft.com/office/drawing/2014/main" val="3189815170"/>
                    </a:ext>
                  </a:extLst>
                </a:gridCol>
                <a:gridCol w="495129">
                  <a:extLst>
                    <a:ext uri="{9D8B030D-6E8A-4147-A177-3AD203B41FA5}">
                      <a16:colId xmlns:a16="http://schemas.microsoft.com/office/drawing/2014/main" val="1374727256"/>
                    </a:ext>
                  </a:extLst>
                </a:gridCol>
                <a:gridCol w="495129">
                  <a:extLst>
                    <a:ext uri="{9D8B030D-6E8A-4147-A177-3AD203B41FA5}">
                      <a16:colId xmlns:a16="http://schemas.microsoft.com/office/drawing/2014/main" val="3802567075"/>
                    </a:ext>
                  </a:extLst>
                </a:gridCol>
                <a:gridCol w="495129">
                  <a:extLst>
                    <a:ext uri="{9D8B030D-6E8A-4147-A177-3AD203B41FA5}">
                      <a16:colId xmlns:a16="http://schemas.microsoft.com/office/drawing/2014/main" val="4090117584"/>
                    </a:ext>
                  </a:extLst>
                </a:gridCol>
                <a:gridCol w="495129">
                  <a:extLst>
                    <a:ext uri="{9D8B030D-6E8A-4147-A177-3AD203B41FA5}">
                      <a16:colId xmlns:a16="http://schemas.microsoft.com/office/drawing/2014/main" val="3926023657"/>
                    </a:ext>
                  </a:extLst>
                </a:gridCol>
                <a:gridCol w="495129">
                  <a:extLst>
                    <a:ext uri="{9D8B030D-6E8A-4147-A177-3AD203B41FA5}">
                      <a16:colId xmlns:a16="http://schemas.microsoft.com/office/drawing/2014/main" val="3081787651"/>
                    </a:ext>
                  </a:extLst>
                </a:gridCol>
                <a:gridCol w="495129">
                  <a:extLst>
                    <a:ext uri="{9D8B030D-6E8A-4147-A177-3AD203B41FA5}">
                      <a16:colId xmlns:a16="http://schemas.microsoft.com/office/drawing/2014/main" val="20112943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Kerntabel scenario-1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38251308"/>
                  </a:ext>
                </a:extLst>
              </a:tr>
              <a:tr h="238417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Indicatoren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2019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2020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2021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2022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2023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2024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2025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2026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2027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2028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2029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2030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00945757"/>
                  </a:ext>
                </a:extLst>
              </a:tr>
              <a:tr h="238417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Economische groei in 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-16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-3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4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4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4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4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73727633"/>
                  </a:ext>
                </a:extLst>
              </a:tr>
              <a:tr h="23841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Netto reele lonen index 2019=100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85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62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57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54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68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78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86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96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106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119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133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34248261"/>
                  </a:ext>
                </a:extLst>
              </a:tr>
              <a:tr h="238417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Prijskostenindex Exportsector 2019 =100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99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110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144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129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131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108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94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87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80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75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71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40836424"/>
                  </a:ext>
                </a:extLst>
              </a:tr>
              <a:tr h="238417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AOV reëel 2019=100 (index)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106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89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73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106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92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83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88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92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95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99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103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26172219"/>
                  </a:ext>
                </a:extLst>
              </a:tr>
              <a:tr h="435963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Toename Leningen overheid bij overige banken (indirecte monetaire financiering). 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-3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-1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46196810"/>
                  </a:ext>
                </a:extLst>
              </a:tr>
              <a:tr h="238417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Totale overheidsschuld in % BBP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71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121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114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115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109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86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80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74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68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63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58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54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55825434"/>
                  </a:ext>
                </a:extLst>
              </a:tr>
              <a:tr h="238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NFA CBvS +ODNI's in mln US$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780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806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1116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1515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1515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1544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1554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1689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1867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2025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2172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2297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60466464"/>
                  </a:ext>
                </a:extLst>
              </a:tr>
              <a:tr h="238417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Inflatie in 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4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35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59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52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68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7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8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8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86321628"/>
                  </a:ext>
                </a:extLst>
              </a:tr>
              <a:tr h="227064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Overall balance in % BBP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-18,5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-11,1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1,5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-1,4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-1,3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-0,1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-0,3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-1,0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-1,7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-0,9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-1,1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-1,4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86169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632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02C96-ECBC-C286-DEF0-8A39D988E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48827"/>
            <a:ext cx="10058400" cy="1551662"/>
          </a:xfrm>
        </p:spPr>
        <p:txBody>
          <a:bodyPr>
            <a:noAutofit/>
          </a:bodyPr>
          <a:lstStyle/>
          <a:p>
            <a:pPr algn="ctr"/>
            <a:r>
              <a:rPr lang="nl-NL" sz="3200" dirty="0">
                <a:solidFill>
                  <a:schemeClr val="accent2">
                    <a:lumMod val="50000"/>
                  </a:schemeClr>
                </a:solidFill>
              </a:rPr>
              <a:t>Scenario 2: </a:t>
            </a:r>
            <a:br>
              <a:rPr lang="nl-NL" sz="3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2800" dirty="0">
                <a:solidFill>
                  <a:schemeClr val="accent2">
                    <a:lumMod val="75000"/>
                  </a:schemeClr>
                </a:solidFill>
              </a:rPr>
              <a:t>Verhoging Royalty’s Kleinschalige Goud Sector </a:t>
            </a:r>
            <a:br>
              <a:rPr lang="nl-NL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2800" dirty="0">
                <a:solidFill>
                  <a:schemeClr val="accent2">
                    <a:lumMod val="75000"/>
                  </a:schemeClr>
                </a:solidFill>
              </a:rPr>
              <a:t>van 5.5% naar 7,5%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847FF7D-116A-7E6B-C118-17EC3E870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023" y="1859567"/>
            <a:ext cx="10058400" cy="3760891"/>
          </a:xfrm>
        </p:spPr>
        <p:txBody>
          <a:bodyPr/>
          <a:lstStyle/>
          <a:p>
            <a:r>
              <a:rPr lang="nl-NL" sz="1800" b="1" dirty="0">
                <a:solidFill>
                  <a:srgbClr val="C00000"/>
                </a:solidFill>
              </a:rPr>
              <a:t>Uitgangspunten:</a:t>
            </a:r>
          </a:p>
          <a:p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51747-F6D2-B8FD-0C88-8C283E29D55D}"/>
              </a:ext>
            </a:extLst>
          </p:cNvPr>
          <p:cNvSpPr txBox="1"/>
          <p:nvPr/>
        </p:nvSpPr>
        <p:spPr>
          <a:xfrm>
            <a:off x="1097280" y="5106723"/>
            <a:ext cx="60966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1000" i="1" dirty="0">
                <a:solidFill>
                  <a:srgbClr val="C00000"/>
                </a:solidFill>
              </a:rPr>
              <a:t>Bron: Surya Model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452D5433-B340-E11D-2618-607DFC59F74B}"/>
              </a:ext>
            </a:extLst>
          </p:cNvPr>
          <p:cNvSpPr/>
          <p:nvPr/>
        </p:nvSpPr>
        <p:spPr>
          <a:xfrm rot="16200000">
            <a:off x="11297846" y="3110541"/>
            <a:ext cx="173516" cy="3835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8625C9-B5F0-2731-CE5F-A5A99205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803" y="1974750"/>
            <a:ext cx="5280037" cy="418024"/>
          </a:xfrm>
          <a:prstGeom prst="rect">
            <a:avLst/>
          </a:prstGeom>
        </p:spPr>
      </p:pic>
      <p:sp>
        <p:nvSpPr>
          <p:cNvPr id="9" name="Arrow: Up 8">
            <a:extLst>
              <a:ext uri="{FF2B5EF4-FFF2-40B4-BE49-F238E27FC236}">
                <a16:creationId xmlns:a16="http://schemas.microsoft.com/office/drawing/2014/main" id="{BCA8B879-C15A-20AF-7974-136CCF3F29E4}"/>
              </a:ext>
            </a:extLst>
          </p:cNvPr>
          <p:cNvSpPr/>
          <p:nvPr/>
        </p:nvSpPr>
        <p:spPr>
          <a:xfrm rot="16200000">
            <a:off x="11265234" y="3965162"/>
            <a:ext cx="173516" cy="3835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C125FCBB-6F53-2CDD-851A-ADEFE3AD5BF9}"/>
              </a:ext>
            </a:extLst>
          </p:cNvPr>
          <p:cNvSpPr/>
          <p:nvPr/>
        </p:nvSpPr>
        <p:spPr>
          <a:xfrm rot="16200000">
            <a:off x="11236789" y="4317680"/>
            <a:ext cx="173516" cy="3835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D64CBDA6-3E92-AE87-9907-E7D63324F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803699"/>
              </p:ext>
            </p:extLst>
          </p:nvPr>
        </p:nvGraphicFramePr>
        <p:xfrm>
          <a:off x="1855572" y="2571506"/>
          <a:ext cx="9169405" cy="2356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7857">
                  <a:extLst>
                    <a:ext uri="{9D8B030D-6E8A-4147-A177-3AD203B41FA5}">
                      <a16:colId xmlns:a16="http://schemas.microsoft.com/office/drawing/2014/main" val="78125304"/>
                    </a:ext>
                  </a:extLst>
                </a:gridCol>
                <a:gridCol w="495129">
                  <a:extLst>
                    <a:ext uri="{9D8B030D-6E8A-4147-A177-3AD203B41FA5}">
                      <a16:colId xmlns:a16="http://schemas.microsoft.com/office/drawing/2014/main" val="2618085588"/>
                    </a:ext>
                  </a:extLst>
                </a:gridCol>
                <a:gridCol w="495129">
                  <a:extLst>
                    <a:ext uri="{9D8B030D-6E8A-4147-A177-3AD203B41FA5}">
                      <a16:colId xmlns:a16="http://schemas.microsoft.com/office/drawing/2014/main" val="3842937505"/>
                    </a:ext>
                  </a:extLst>
                </a:gridCol>
                <a:gridCol w="495129">
                  <a:extLst>
                    <a:ext uri="{9D8B030D-6E8A-4147-A177-3AD203B41FA5}">
                      <a16:colId xmlns:a16="http://schemas.microsoft.com/office/drawing/2014/main" val="3371843289"/>
                    </a:ext>
                  </a:extLst>
                </a:gridCol>
                <a:gridCol w="495129">
                  <a:extLst>
                    <a:ext uri="{9D8B030D-6E8A-4147-A177-3AD203B41FA5}">
                      <a16:colId xmlns:a16="http://schemas.microsoft.com/office/drawing/2014/main" val="1625727230"/>
                    </a:ext>
                  </a:extLst>
                </a:gridCol>
                <a:gridCol w="495129">
                  <a:extLst>
                    <a:ext uri="{9D8B030D-6E8A-4147-A177-3AD203B41FA5}">
                      <a16:colId xmlns:a16="http://schemas.microsoft.com/office/drawing/2014/main" val="2544047631"/>
                    </a:ext>
                  </a:extLst>
                </a:gridCol>
                <a:gridCol w="495129">
                  <a:extLst>
                    <a:ext uri="{9D8B030D-6E8A-4147-A177-3AD203B41FA5}">
                      <a16:colId xmlns:a16="http://schemas.microsoft.com/office/drawing/2014/main" val="2314233642"/>
                    </a:ext>
                  </a:extLst>
                </a:gridCol>
                <a:gridCol w="495129">
                  <a:extLst>
                    <a:ext uri="{9D8B030D-6E8A-4147-A177-3AD203B41FA5}">
                      <a16:colId xmlns:a16="http://schemas.microsoft.com/office/drawing/2014/main" val="3280952704"/>
                    </a:ext>
                  </a:extLst>
                </a:gridCol>
                <a:gridCol w="417687">
                  <a:extLst>
                    <a:ext uri="{9D8B030D-6E8A-4147-A177-3AD203B41FA5}">
                      <a16:colId xmlns:a16="http://schemas.microsoft.com/office/drawing/2014/main" val="175235630"/>
                    </a:ext>
                  </a:extLst>
                </a:gridCol>
                <a:gridCol w="572571">
                  <a:extLst>
                    <a:ext uri="{9D8B030D-6E8A-4147-A177-3AD203B41FA5}">
                      <a16:colId xmlns:a16="http://schemas.microsoft.com/office/drawing/2014/main" val="1258120129"/>
                    </a:ext>
                  </a:extLst>
                </a:gridCol>
                <a:gridCol w="495129">
                  <a:extLst>
                    <a:ext uri="{9D8B030D-6E8A-4147-A177-3AD203B41FA5}">
                      <a16:colId xmlns:a16="http://schemas.microsoft.com/office/drawing/2014/main" val="1153438874"/>
                    </a:ext>
                  </a:extLst>
                </a:gridCol>
                <a:gridCol w="495129">
                  <a:extLst>
                    <a:ext uri="{9D8B030D-6E8A-4147-A177-3AD203B41FA5}">
                      <a16:colId xmlns:a16="http://schemas.microsoft.com/office/drawing/2014/main" val="3460184188"/>
                    </a:ext>
                  </a:extLst>
                </a:gridCol>
                <a:gridCol w="495129">
                  <a:extLst>
                    <a:ext uri="{9D8B030D-6E8A-4147-A177-3AD203B41FA5}">
                      <a16:colId xmlns:a16="http://schemas.microsoft.com/office/drawing/2014/main" val="159278962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Kerntabel scenario-1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933355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Indicatoren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2019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2020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2021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2022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2023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2024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2025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2026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2027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2028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2029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2030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432151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Economische groei in 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-16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-3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684508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Netto reele lonen index 2019=100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85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62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57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51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61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65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66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67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66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68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69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041358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Prijskostenindex Exportsector 2019 =100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99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110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144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129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135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116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111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110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107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103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102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8429314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AOV reëel 2019=100 (index)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100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106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89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73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106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92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83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88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91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95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99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103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242610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Toename Leningen overheid bij overige banken (indirecte monetaire financiering). 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-3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-1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-1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-2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-2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-2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587578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Totale overheidsschuld in % BBP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71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121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114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115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112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91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88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84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79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74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69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65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595744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NFA CBvS +ODNI's in mln US$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780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806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1116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1515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1524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1543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1518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1590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1676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1713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1707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1645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5342392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Inflatie in %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4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35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59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52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67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18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4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29537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Overall balance in % BBP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-18,5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-11,1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1,5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-1,4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-0,7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1,0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1,4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1,0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0,8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2,3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2,6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2,7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75434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919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95735-6DD6-199A-6C67-13AE6F2C2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Baseline +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Varianten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Schema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2 x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Impuls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Variant 17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061338-99AD-E1D6-F4A0-52DCB6C891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9216" y="1825625"/>
            <a:ext cx="4599568" cy="435133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8A7E6D-055E-84C3-C965-EFEB9F7A3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26554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1600" b="1" dirty="0"/>
          </a:p>
          <a:p>
            <a:r>
              <a:rPr lang="nl-NL" sz="1600" dirty="0"/>
              <a:t>2 x Impuls Variant 17 = 2 x 2,4% = 2 x 48,8 = USD 97,6.</a:t>
            </a:r>
          </a:p>
          <a:p>
            <a:r>
              <a:rPr lang="nl-NL" sz="1600" dirty="0"/>
              <a:t>Goud Prijs gaat van USD 1800 naar USD 1897,6 p/</a:t>
            </a:r>
            <a:r>
              <a:rPr lang="nl-NL" sz="1600" dirty="0" err="1"/>
              <a:t>Oz</a:t>
            </a:r>
            <a:r>
              <a:rPr lang="nl-NL" sz="1600" dirty="0"/>
              <a:t>.</a:t>
            </a:r>
          </a:p>
          <a:p>
            <a:r>
              <a:rPr lang="nl-NL" sz="1600" dirty="0"/>
              <a:t>Geeft een toename in de Deviezenvoorraad van USD 60M.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b="1" dirty="0"/>
              <a:t>Dit resulteert in een afname van de SRD/USD koers met:</a:t>
            </a:r>
          </a:p>
          <a:p>
            <a:r>
              <a:rPr lang="nl-NL" sz="1600" dirty="0"/>
              <a:t>2 x  SRD 3/USD = SRD 6/USD, met als gevolg een gemiddelde koers daling van 6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7341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96E47-ACBC-2A38-78C2-58253FFF0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78052"/>
            <a:ext cx="10058400" cy="1046136"/>
          </a:xfrm>
        </p:spPr>
        <p:txBody>
          <a:bodyPr>
            <a:normAutofit fontScale="90000"/>
          </a:bodyPr>
          <a:lstStyle/>
          <a:p>
            <a:br>
              <a:rPr lang="nl-NL" sz="28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nl-NL" sz="28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nl-NL" sz="28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nl-NL" sz="28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nl-NL" sz="28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nl-NL" sz="28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nl-NL" sz="28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nl-NL" sz="28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nl-NL" sz="28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nl-NL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3100" dirty="0">
                <a:solidFill>
                  <a:schemeClr val="accent2">
                    <a:lumMod val="50000"/>
                  </a:schemeClr>
                </a:solidFill>
              </a:rPr>
              <a:t>Slot:</a:t>
            </a:r>
            <a:endParaRPr lang="nl-NL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85B40-E106-4406-CCB7-E05638BF6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57281"/>
            <a:ext cx="10058400" cy="4420272"/>
          </a:xfrm>
        </p:spPr>
        <p:txBody>
          <a:bodyPr>
            <a:normAutofit fontScale="85000" lnSpcReduction="20000"/>
          </a:bodyPr>
          <a:lstStyle/>
          <a:p>
            <a:r>
              <a:rPr lang="nl-NL" sz="1500" dirty="0"/>
              <a:t>1. </a:t>
            </a:r>
            <a:r>
              <a:rPr lang="nl-NL" sz="1500" dirty="0">
                <a:solidFill>
                  <a:schemeClr val="tx1"/>
                </a:solidFill>
              </a:rPr>
              <a:t>Zonder Export groei, geen verlichting voor de samenleving en een zorgelijke toekomst voor Suriname</a:t>
            </a:r>
          </a:p>
          <a:p>
            <a:r>
              <a:rPr lang="nl-NL" sz="1500" dirty="0"/>
              <a:t>2. Markt distorsies wegnemen die de koers beïnvloeden </a:t>
            </a:r>
          </a:p>
          <a:p>
            <a:r>
              <a:rPr lang="nl-NL" sz="1500" dirty="0"/>
              <a:t>3. Vertrouwen in de SRD herstellen met vertrouwenwekkend beleid </a:t>
            </a:r>
          </a:p>
          <a:p>
            <a:r>
              <a:rPr lang="nl-NL" sz="1500" dirty="0"/>
              <a:t>4. De Overheid en de Private Sector moeten intens samenwerken aan de Export groei van Suriname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nl-NL" sz="1500" dirty="0"/>
              <a:t> De Overheid moet Voorwaarde Scheppend beleid maken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nl-NL" sz="1500" dirty="0"/>
              <a:t> De Private sector moet zorgen voor de uitvoering van concrete projecten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nl-NL" sz="1500" dirty="0"/>
              <a:t> Beschikbaar maken van Financieringsfaciliteiten en Garantieregelingen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nl-NL" sz="1500" dirty="0"/>
              <a:t> Effectief werkende fondsen voor ondernemers vooral m.b.t. het ontwikkelen van het Export potentieel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nl-NL" sz="1500" dirty="0"/>
              <a:t> Bank Instellingen moeten zich meer richten op Export  en Productie financiering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nl-NL" sz="1500" dirty="0"/>
              <a:t> Vergroten van de relatieve Kennis en Kunde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nl-NL" sz="1500" dirty="0"/>
              <a:t> Focus op relatief grootschalige projecten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nl-NL" sz="1500" dirty="0"/>
              <a:t> Verder ontwikkelen van Logistiek &amp; Transport faciliteiten</a:t>
            </a:r>
          </a:p>
          <a:p>
            <a:r>
              <a:rPr lang="nl-NL" sz="1500" dirty="0"/>
              <a:t>5. De Internationale Export Markten/kanalen ontwikkelen + Adviezen over </a:t>
            </a:r>
            <a:r>
              <a:rPr lang="en-US" sz="1500" dirty="0"/>
              <a:t>ease</a:t>
            </a:r>
            <a:r>
              <a:rPr lang="nl-NL" sz="1500" dirty="0"/>
              <a:t> of </a:t>
            </a:r>
            <a:r>
              <a:rPr lang="en-US" sz="1500" dirty="0"/>
              <a:t>doing</a:t>
            </a:r>
            <a:r>
              <a:rPr lang="nl-NL" sz="1500" dirty="0"/>
              <a:t> business uitvoeren</a:t>
            </a:r>
          </a:p>
          <a:p>
            <a:r>
              <a:rPr lang="nl-NL" sz="1500" dirty="0"/>
              <a:t>6. Verbeteren veiligheid klimaat en voldoen aan AML/CFT </a:t>
            </a:r>
            <a:r>
              <a:rPr lang="en-US" sz="1500" dirty="0"/>
              <a:t>guidelines</a:t>
            </a:r>
          </a:p>
          <a:p>
            <a:r>
              <a:rPr lang="nl-NL" sz="1500" dirty="0"/>
              <a:t>7. Overige 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nl-NL" sz="2200" dirty="0"/>
          </a:p>
          <a:p>
            <a:pPr lvl="2">
              <a:buFont typeface="Wingdings" panose="05000000000000000000" pitchFamily="2" charset="2"/>
              <a:buChar char="q"/>
            </a:pPr>
            <a:endParaRPr lang="nl-NL" sz="1600" dirty="0"/>
          </a:p>
          <a:p>
            <a:pPr marL="384048" lvl="2" indent="0">
              <a:buNone/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215883939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3EEFF0-FB57-4CB4-8BFC-DF397689E2ED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{B3C55F04-1301-4652-A261-FF540BDBC39A}tf22712842_win32</Template>
  <TotalTime>512</TotalTime>
  <Words>1324</Words>
  <Application>Microsoft Office PowerPoint</Application>
  <PresentationFormat>Breedbeeld</PresentationFormat>
  <Paragraphs>476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8" baseType="lpstr">
      <vt:lpstr>Arial</vt:lpstr>
      <vt:lpstr>Bookman Old Style</vt:lpstr>
      <vt:lpstr>Calibri</vt:lpstr>
      <vt:lpstr>Calibri Light</vt:lpstr>
      <vt:lpstr>Courier New</vt:lpstr>
      <vt:lpstr>Franklin Gothic Book</vt:lpstr>
      <vt:lpstr>Wingdings</vt:lpstr>
      <vt:lpstr>1_RetrospectVTI</vt:lpstr>
      <vt:lpstr>Office Theme</vt:lpstr>
      <vt:lpstr> Surya Model: Macro Economische Scenario’s 2023 voor Koersstabilisatie</vt:lpstr>
      <vt:lpstr>De Herstel Fase</vt:lpstr>
      <vt:lpstr>M2 &amp; BBP</vt:lpstr>
      <vt:lpstr>Toelichting op de grafiek</vt:lpstr>
      <vt:lpstr>De Baseline Scenario 2023</vt:lpstr>
      <vt:lpstr>Scenario 1:  Export Scenario</vt:lpstr>
      <vt:lpstr>Scenario 2:  Verhoging Royalty’s Kleinschalige Goud Sector  van 5.5% naar 7,5%</vt:lpstr>
      <vt:lpstr>Baseline + Varianten Schema 2 x Impuls Variant 17</vt:lpstr>
      <vt:lpstr>          Slot:</vt:lpstr>
    </vt:vector>
  </TitlesOfParts>
  <Company>Surichange Bank NV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IGRS Seminar  Surya  Macro Economische  Scenario’s 2023</dc:title>
  <dc:creator>Kiem Lau</dc:creator>
  <cp:lastModifiedBy>conny van schaaijk</cp:lastModifiedBy>
  <cp:revision>14</cp:revision>
  <dcterms:created xsi:type="dcterms:W3CDTF">2023-02-08T16:49:16Z</dcterms:created>
  <dcterms:modified xsi:type="dcterms:W3CDTF">2023-04-30T16:09:20Z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